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1" r:id="rId14"/>
    <p:sldId id="268" r:id="rId15"/>
    <p:sldId id="269" r:id="rId16"/>
    <p:sldId id="270" r:id="rId17"/>
    <p:sldId id="271" r:id="rId18"/>
    <p:sldId id="273" r:id="rId19"/>
    <p:sldId id="275" r:id="rId20"/>
    <p:sldId id="281" r:id="rId21"/>
    <p:sldId id="282" r:id="rId22"/>
    <p:sldId id="276" r:id="rId23"/>
    <p:sldId id="279" r:id="rId24"/>
    <p:sldId id="278" r:id="rId25"/>
    <p:sldId id="29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7-17T14:11:56.242"/>
    </inkml:context>
    <inkml:brush xml:id="br0">
      <inkml:brushProperty name="width" value="0.35" units="cm"/>
      <inkml:brushProperty name="height" value="0.35" units="cm"/>
      <inkml:brushProperty name="color" value="#14F703"/>
    </inkml:brush>
  </inkml:definitions>
  <inkml:trace contextRef="#ctx0" brushRef="#br0">8662 0 24575,'0'1'0,"0"0"0,-1 0 0,1 0 0,0 0 0,-1-1 0,1 1 0,-1 0 0,1 0 0,-1-1 0,1 1 0,-1 0 0,1 0 0,-1-1 0,0 1 0,1-1 0,-1 1 0,0-1 0,1 1 0,-1-1 0,0 1 0,0-1 0,0 1 0,1-1 0,-1 0 0,0 0 0,0 1 0,-1-1 0,-28 5 0,28-5 0,-72 6 0,-50 7 0,63-6 0,-1-2 0,-111-5 0,64-3 0,-40 1 0,-159 5 0,188 8 0,-75 3 0,80-17 0,-122 6 0,162 8 0,49-6 0,-44 3 0,26-7 0,-187 12 0,-15 16 0,158-21 0,58-6 0,1 1 0,-1 1 0,-28 8 0,23-3 0,-1-2 0,0-1 0,-50 1 0,-110-7 0,79-3 0,-488 3 0,599 0 0,1 0 0,-1 1 0,0-1 0,1 1 0,-1 0 0,0 0 0,1 1 0,-1 0 0,1 0 0,0 0 0,0 0 0,0 1 0,-7 5 0,4-4 0,1 0 0,0-1 0,-1 1 0,0-1 0,0-1 0,0 0 0,0 0 0,0 0 0,-14 0 0,-10-1 0,-38-3 0,18 0 0,-220 1 0,257 0 0,-1-1 0,1-1 0,0 0 0,0-1 0,-23-10 0,-18-4 0,-175-32 0,193 46 0,-56 1 0,55 3 0,-49-6 0,-34-6 0,-221 7 0,185 7 0,102-2 0,-347-15 0,256 4 0,-160 10 0,137 3 0,-818-2 0,971 2 0,-1 0 0,0 1 0,1 0 0,-28 10 0,23-6 0,0-1 0,-24 2 0,-63 0 0,-122-8 0,86-3 0,-57 3-1365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7-17T14:18:50.094"/>
    </inkml:context>
    <inkml:brush xml:id="br0">
      <inkml:brushProperty name="width" value="0.35" units="cm"/>
      <inkml:brushProperty name="height" value="0.35" units="cm"/>
      <inkml:brushProperty name="color" value="#14F703"/>
    </inkml:brush>
  </inkml:definitions>
  <inkml:trace contextRef="#ctx0" brushRef="#br0">1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7-17T14:29:41.916"/>
    </inkml:context>
    <inkml:brush xml:id="br0">
      <inkml:brushProperty name="width" value="0.35" units="cm"/>
      <inkml:brushProperty name="height" value="0.35" units="cm"/>
      <inkml:brushProperty name="color" value="#66CC00"/>
    </inkml:brush>
  </inkml:definitions>
  <inkml:trace contextRef="#ctx0" brushRef="#br0">0 1 24575,'0'0'-8191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7-17T14:29:45.598"/>
    </inkml:context>
    <inkml:brush xml:id="br0">
      <inkml:brushProperty name="width" value="0.35" units="cm"/>
      <inkml:brushProperty name="height" value="0.35" units="cm"/>
      <inkml:brushProperty name="color" value="#66CC00"/>
    </inkml:brush>
  </inkml:definitions>
  <inkml:trace contextRef="#ctx0" brushRef="#br0">0 200 24575,'112'1'0,"261"-12"0,101-4 0,-383 15 0,-51-2 0,54-9 0,33-2 0,102 1 0,61 0 0,-188 13 0,171-2 0,-159-10 0,31-2 0,636 11 0,-402 4 0,-346-2 0,-9 1 0,-1-1 0,1 0 0,-1-2 0,0-1 0,1-1 0,38-12 0,-18 0 0,0 1 0,1 3 0,1 1 0,0 3 0,0 1 0,91 0 0,177 8-1365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7-17T14:29:49.852"/>
    </inkml:context>
    <inkml:brush xml:id="br0">
      <inkml:brushProperty name="width" value="0.35" units="cm"/>
      <inkml:brushProperty name="height" value="0.35" units="cm"/>
      <inkml:brushProperty name="color" value="#66CC00"/>
    </inkml:brush>
  </inkml:definitions>
  <inkml:trace contextRef="#ctx0" brushRef="#br0">1 0 24575,'763'0'-1365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7-17T14:29:55.655"/>
    </inkml:context>
    <inkml:brush xml:id="br0">
      <inkml:brushProperty name="width" value="0.35" units="cm"/>
      <inkml:brushProperty name="height" value="0.35" units="cm"/>
      <inkml:brushProperty name="color" value="#66CC00"/>
    </inkml:brush>
  </inkml:definitions>
  <inkml:trace contextRef="#ctx0" brushRef="#br0">0 77 24575,'54'-3'0,"98"-17"0,-25 1 0,484-13 0,-552 32 0,-30-2 0,1 2 0,-1 1 0,0 1 0,0 1 0,47 13 0,-42-7 0,-1-1 0,58 7 0,-76-13 0,0 2 0,-1 0 0,1 1 0,-1 0 0,20 11 0,-21-9 0,0-1 0,0-1 0,1 0 0,-1-1 0,1 0 0,20 2 0,64-4 0,-61-2 0,60 7 0,21 5 0,234-7 0,-187-8 0,-79 4 0,92 13 0,-136-9 0,-12-2 0,0 2 0,45 12 0,-32-6 0,0-3 0,1-1 0,0-2 0,45-1 0,1 2 0,346 23 0,83-18 0,-324-13 0,915 2 0,-1070 2 0,44 7 0,15 2 0,297-8 0,-226-4 0,-137 3 0,52 9 0,-50-6 0,40 2 0,539-5 0,-295-4 0,-304 1-136,0 0-1,0-1 1,0 0-1,0-2 1,-1 1-1,0-2 1,1 0-1,-1-1 0,20-11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08321-7F36-4362-93EB-7B626F1F97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2E4091A-724C-4E0F-8B8B-F48221BF6D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3FAFC17-3318-404F-BF54-7AF4EAEDBB51}"/>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5" name="Footer Placeholder 4">
            <a:extLst>
              <a:ext uri="{FF2B5EF4-FFF2-40B4-BE49-F238E27FC236}">
                <a16:creationId xmlns:a16="http://schemas.microsoft.com/office/drawing/2014/main" id="{52B91728-0225-4C95-91E6-4490BF63C8F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D1F561D-2BF2-401D-9113-2D11D218B67A}"/>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2600207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2FFFF-332C-4894-A0BC-64D5B6E715F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06E0D39-4437-4FB2-AB62-89D9C0294F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F4586A5-764D-41B1-A07C-4319A0FDDB7C}"/>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5" name="Footer Placeholder 4">
            <a:extLst>
              <a:ext uri="{FF2B5EF4-FFF2-40B4-BE49-F238E27FC236}">
                <a16:creationId xmlns:a16="http://schemas.microsoft.com/office/drawing/2014/main" id="{CA22B399-4D43-4BE2-9A6E-E39B582F8E9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7A212C-81CD-4C5C-A210-A573E49DC746}"/>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138388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B2AC9B-2B0F-4EA2-84F0-6EAB5A8A9F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BB7E0E6-4B92-40EE-809F-EB38C2E233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03F6E62-9826-4338-A87C-91E4FDE5DFBF}"/>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5" name="Footer Placeholder 4">
            <a:extLst>
              <a:ext uri="{FF2B5EF4-FFF2-40B4-BE49-F238E27FC236}">
                <a16:creationId xmlns:a16="http://schemas.microsoft.com/office/drawing/2014/main" id="{7853A695-C0BB-4C30-B85F-98335546130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4EEEE62-5D27-4D54-89D2-A81D55112131}"/>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228890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4DF08-1545-4CD6-849C-1C7FF7E8553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7E683D1-E74D-42C7-85A8-ED8D5F73E2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A316A2F-569F-42CA-87E2-E37531904BF9}"/>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5" name="Footer Placeholder 4">
            <a:extLst>
              <a:ext uri="{FF2B5EF4-FFF2-40B4-BE49-F238E27FC236}">
                <a16:creationId xmlns:a16="http://schemas.microsoft.com/office/drawing/2014/main" id="{9E375157-FF55-4AF0-9960-7253C1BBFD8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61A809-3AD0-4E36-861E-C955337622C7}"/>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399842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A6C8-B751-4903-BFB5-20D4C30C5D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4FE91AD-AFC0-4EF4-87F3-7FBA10F7B6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1860BE-B99D-4CB9-8828-F0F6B4FCF3EB}"/>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5" name="Footer Placeholder 4">
            <a:extLst>
              <a:ext uri="{FF2B5EF4-FFF2-40B4-BE49-F238E27FC236}">
                <a16:creationId xmlns:a16="http://schemas.microsoft.com/office/drawing/2014/main" id="{71A6A32F-F207-4089-8233-85C669DAC64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5749227-FCA8-4C05-B30A-BB2B6875CC56}"/>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302113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B66B8-8E13-41B9-BE69-651225BA97A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E2E644F-961B-40BA-B44D-D9791172FB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363F297-E59C-44E6-971A-84FCF87F4B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7B0A6E2-C39E-416F-9043-871DC3D503A3}"/>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6" name="Footer Placeholder 5">
            <a:extLst>
              <a:ext uri="{FF2B5EF4-FFF2-40B4-BE49-F238E27FC236}">
                <a16:creationId xmlns:a16="http://schemas.microsoft.com/office/drawing/2014/main" id="{1517EE6A-B901-4D30-9C6F-9F959DD094F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9DE6AE3-E3F6-49FC-902B-67AF7EE2DB36}"/>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1460058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5E6E4-935B-448B-9D3E-F322A2BA06C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91F4184-FCBD-424B-A600-AAB13386E9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A43EAA-4350-442F-BB8B-891DB315BD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84E9C3C-2F06-4B61-8575-CBB57EC088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CA105F-4E40-4CB5-91A1-BB11AFC331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6568E91-7E7C-4635-8DA0-94818B103147}"/>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8" name="Footer Placeholder 7">
            <a:extLst>
              <a:ext uri="{FF2B5EF4-FFF2-40B4-BE49-F238E27FC236}">
                <a16:creationId xmlns:a16="http://schemas.microsoft.com/office/drawing/2014/main" id="{2492EC28-757D-4C34-8285-4980E69D2D3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74ECD22-A917-4068-849A-4D2A5DD76A76}"/>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155372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00265-DF32-41B2-9419-F73D17B76B4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D4B33C7-CFD1-4D5F-AF8E-6474997AC14E}"/>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4" name="Footer Placeholder 3">
            <a:extLst>
              <a:ext uri="{FF2B5EF4-FFF2-40B4-BE49-F238E27FC236}">
                <a16:creationId xmlns:a16="http://schemas.microsoft.com/office/drawing/2014/main" id="{6A3BA4FB-0ACD-4086-8B6F-16F0CEC7011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49D4F26-88A0-4509-9ADB-FF75FC4CA4F1}"/>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86201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89CD6D-8E18-4FE2-9B8B-AF01F1F1FA60}"/>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3" name="Footer Placeholder 2">
            <a:extLst>
              <a:ext uri="{FF2B5EF4-FFF2-40B4-BE49-F238E27FC236}">
                <a16:creationId xmlns:a16="http://schemas.microsoft.com/office/drawing/2014/main" id="{961400AF-059C-41CF-BB19-6B5D4F72424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0C78AD7-E270-42D7-A80A-7364B9BCDEED}"/>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3133116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91A16-9B1D-4B5E-A49D-EE2A20D78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E0FCDD6-715B-40EB-96FE-830F537F2C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B45F3DE-1F4C-4222-B363-752C6A0F12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9921F3-64DB-4862-AABE-313EF25BEBC3}"/>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6" name="Footer Placeholder 5">
            <a:extLst>
              <a:ext uri="{FF2B5EF4-FFF2-40B4-BE49-F238E27FC236}">
                <a16:creationId xmlns:a16="http://schemas.microsoft.com/office/drawing/2014/main" id="{9DD334D1-4451-4A34-80DF-40CF7981AE6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985B8A8-747B-4E24-82DC-356324E69E04}"/>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1916145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79AD5-AC7E-4ED2-9C3B-52CC411DBD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9175A6-B756-4539-AF19-40B9598AEC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8DCE71C-33CB-4B86-AA30-3551C6BF78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027552-426D-493F-B5CA-3BAEB6BE356A}"/>
              </a:ext>
            </a:extLst>
          </p:cNvPr>
          <p:cNvSpPr>
            <a:spLocks noGrp="1"/>
          </p:cNvSpPr>
          <p:nvPr>
            <p:ph type="dt" sz="half" idx="10"/>
          </p:nvPr>
        </p:nvSpPr>
        <p:spPr/>
        <p:txBody>
          <a:bodyPr/>
          <a:lstStyle/>
          <a:p>
            <a:fld id="{15E7898B-E8A6-41B1-8773-468597705A7D}" type="datetimeFigureOut">
              <a:rPr lang="en-IN" smtClean="0"/>
              <a:t>05-04-2023</a:t>
            </a:fld>
            <a:endParaRPr lang="en-IN"/>
          </a:p>
        </p:txBody>
      </p:sp>
      <p:sp>
        <p:nvSpPr>
          <p:cNvPr id="6" name="Footer Placeholder 5">
            <a:extLst>
              <a:ext uri="{FF2B5EF4-FFF2-40B4-BE49-F238E27FC236}">
                <a16:creationId xmlns:a16="http://schemas.microsoft.com/office/drawing/2014/main" id="{5762E33D-8894-464F-ADED-C0549CA7CA4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D6E6663-BBED-4BFF-9C7C-BC45E5F43FB5}"/>
              </a:ext>
            </a:extLst>
          </p:cNvPr>
          <p:cNvSpPr>
            <a:spLocks noGrp="1"/>
          </p:cNvSpPr>
          <p:nvPr>
            <p:ph type="sldNum" sz="quarter" idx="12"/>
          </p:nvPr>
        </p:nvSpPr>
        <p:spPr/>
        <p:txBody>
          <a:bodyPr/>
          <a:lstStyle/>
          <a:p>
            <a:fld id="{A83E6715-EBF0-4A23-A1B2-45B1534522D9}" type="slidenum">
              <a:rPr lang="en-IN" smtClean="0"/>
              <a:t>‹#›</a:t>
            </a:fld>
            <a:endParaRPr lang="en-IN"/>
          </a:p>
        </p:txBody>
      </p:sp>
    </p:spTree>
    <p:extLst>
      <p:ext uri="{BB962C8B-B14F-4D97-AF65-F5344CB8AC3E}">
        <p14:creationId xmlns:p14="http://schemas.microsoft.com/office/powerpoint/2010/main" val="3232512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5A042C-AECB-41B5-B257-FA3E3EBB93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E8CB31B-C058-4648-AC4B-5A6232B08B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39A0E2-5852-4567-A4DA-C01AB2D824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7898B-E8A6-41B1-8773-468597705A7D}" type="datetimeFigureOut">
              <a:rPr lang="en-IN" smtClean="0"/>
              <a:t>05-04-2023</a:t>
            </a:fld>
            <a:endParaRPr lang="en-IN"/>
          </a:p>
        </p:txBody>
      </p:sp>
      <p:sp>
        <p:nvSpPr>
          <p:cNvPr id="5" name="Footer Placeholder 4">
            <a:extLst>
              <a:ext uri="{FF2B5EF4-FFF2-40B4-BE49-F238E27FC236}">
                <a16:creationId xmlns:a16="http://schemas.microsoft.com/office/drawing/2014/main" id="{254312A9-D8B9-484B-94D1-23AD9EC10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BAAFB06-78D5-4B40-86B3-3953C6BCD0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E6715-EBF0-4A23-A1B2-45B1534522D9}" type="slidenum">
              <a:rPr lang="en-IN" smtClean="0"/>
              <a:t>‹#›</a:t>
            </a:fld>
            <a:endParaRPr lang="en-IN"/>
          </a:p>
        </p:txBody>
      </p:sp>
    </p:spTree>
    <p:extLst>
      <p:ext uri="{BB962C8B-B14F-4D97-AF65-F5344CB8AC3E}">
        <p14:creationId xmlns:p14="http://schemas.microsoft.com/office/powerpoint/2010/main" val="3510378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customXml" Target="../ink/ink3.xml"/><Relationship Id="rId7" Type="http://schemas.openxmlformats.org/officeDocument/2006/relationships/customXml" Target="../ink/ink5.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customXml" Target="../ink/ink4.xml"/><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customXml" Target="../ink/ink6.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D1CEC-016A-4B57-8F1B-8795157E9EAC}"/>
              </a:ext>
            </a:extLst>
          </p:cNvPr>
          <p:cNvSpPr>
            <a:spLocks noGrp="1"/>
          </p:cNvSpPr>
          <p:nvPr>
            <p:ph type="ctrTitle"/>
          </p:nvPr>
        </p:nvSpPr>
        <p:spPr>
          <a:xfrm>
            <a:off x="1524000" y="1122363"/>
            <a:ext cx="9144000" cy="3678160"/>
          </a:xfrm>
        </p:spPr>
        <p:txBody>
          <a:bodyPr>
            <a:normAutofit fontScale="90000"/>
          </a:bodyPr>
          <a:lstStyle/>
          <a:p>
            <a:r>
              <a:rPr lang="en-US" dirty="0" smtClean="0">
                <a:solidFill>
                  <a:srgbClr val="FF0000"/>
                </a:solidFill>
                <a:latin typeface="Algerian" panose="04020705040A02060702" pitchFamily="82" charset="0"/>
              </a:rPr>
              <a:t/>
            </a:r>
            <a:br>
              <a:rPr lang="en-US" dirty="0" smtClean="0">
                <a:solidFill>
                  <a:srgbClr val="FF0000"/>
                </a:solidFill>
                <a:latin typeface="Algerian" panose="04020705040A02060702" pitchFamily="82" charset="0"/>
              </a:rPr>
            </a:br>
            <a:r>
              <a:rPr lang="en-US" dirty="0">
                <a:solidFill>
                  <a:srgbClr val="FF0000"/>
                </a:solidFill>
                <a:latin typeface="Algerian" panose="04020705040A02060702" pitchFamily="82" charset="0"/>
              </a:rPr>
              <a:t/>
            </a:r>
            <a:br>
              <a:rPr lang="en-US" dirty="0">
                <a:solidFill>
                  <a:srgbClr val="FF0000"/>
                </a:solidFill>
                <a:latin typeface="Algerian" panose="04020705040A02060702" pitchFamily="82" charset="0"/>
              </a:rPr>
            </a:br>
            <a:r>
              <a:rPr lang="en-US" dirty="0" smtClean="0">
                <a:solidFill>
                  <a:srgbClr val="FF0000"/>
                </a:solidFill>
                <a:latin typeface="Algerian" panose="04020705040A02060702" pitchFamily="82" charset="0"/>
              </a:rPr>
              <a:t/>
            </a:r>
            <a:br>
              <a:rPr lang="en-US" dirty="0" smtClean="0">
                <a:solidFill>
                  <a:srgbClr val="FF0000"/>
                </a:solidFill>
                <a:latin typeface="Algerian" panose="04020705040A02060702" pitchFamily="82" charset="0"/>
              </a:rPr>
            </a:br>
            <a:r>
              <a:rPr lang="en-US" dirty="0">
                <a:solidFill>
                  <a:srgbClr val="FF0000"/>
                </a:solidFill>
                <a:latin typeface="Algerian" panose="04020705040A02060702" pitchFamily="82" charset="0"/>
              </a:rPr>
              <a:t/>
            </a:r>
            <a:br>
              <a:rPr lang="en-US" dirty="0">
                <a:solidFill>
                  <a:srgbClr val="FF0000"/>
                </a:solidFill>
                <a:latin typeface="Algerian" panose="04020705040A02060702" pitchFamily="82" charset="0"/>
              </a:rPr>
            </a:br>
            <a:r>
              <a:rPr lang="en-US" dirty="0" smtClean="0">
                <a:solidFill>
                  <a:srgbClr val="FF0000"/>
                </a:solidFill>
                <a:latin typeface="Algerian" panose="04020705040A02060702" pitchFamily="82" charset="0"/>
              </a:rPr>
              <a:t/>
            </a:r>
            <a:br>
              <a:rPr lang="en-US" dirty="0" smtClean="0">
                <a:solidFill>
                  <a:srgbClr val="FF0000"/>
                </a:solidFill>
                <a:latin typeface="Algerian" panose="04020705040A02060702" pitchFamily="82" charset="0"/>
              </a:rPr>
            </a:br>
            <a:r>
              <a:rPr lang="en-US" sz="4900" dirty="0" smtClean="0">
                <a:solidFill>
                  <a:srgbClr val="FF0000"/>
                </a:solidFill>
                <a:latin typeface="Algerian" panose="04020705040A02060702" pitchFamily="82" charset="0"/>
              </a:rPr>
              <a:t>Basics </a:t>
            </a:r>
            <a:r>
              <a:rPr lang="en-US" sz="4900" dirty="0">
                <a:solidFill>
                  <a:srgbClr val="FF0000"/>
                </a:solidFill>
                <a:latin typeface="Algerian" panose="04020705040A02060702" pitchFamily="82" charset="0"/>
              </a:rPr>
              <a:t>of image processing</a:t>
            </a:r>
            <a:r>
              <a:rPr lang="en-US" dirty="0">
                <a:solidFill>
                  <a:srgbClr val="FF0000"/>
                </a:solidFill>
                <a:latin typeface="Algerian" panose="04020705040A02060702" pitchFamily="82" charset="0"/>
              </a:rPr>
              <a:t/>
            </a:r>
            <a:br>
              <a:rPr lang="en-US" dirty="0">
                <a:solidFill>
                  <a:srgbClr val="FF0000"/>
                </a:solidFill>
                <a:latin typeface="Algerian" panose="04020705040A02060702" pitchFamily="82" charset="0"/>
              </a:rPr>
            </a:br>
            <a:r>
              <a:rPr lang="en-US" sz="4000" dirty="0">
                <a:solidFill>
                  <a:srgbClr val="FF0000"/>
                </a:solidFill>
                <a:latin typeface="Algerian" panose="04020705040A02060702" pitchFamily="82" charset="0"/>
              </a:rPr>
              <a:t>							</a:t>
            </a:r>
            <a:br>
              <a:rPr lang="en-US" sz="4000" dirty="0">
                <a:solidFill>
                  <a:srgbClr val="FF0000"/>
                </a:solidFill>
                <a:latin typeface="Algerian" panose="04020705040A02060702" pitchFamily="82" charset="0"/>
              </a:rPr>
            </a:br>
            <a:endParaRPr lang="en-IN" sz="4000" dirty="0">
              <a:solidFill>
                <a:srgbClr val="FF0000"/>
              </a:solidFill>
              <a:latin typeface="Algerian" panose="04020705040A02060702" pitchFamily="82" charset="0"/>
            </a:endParaRPr>
          </a:p>
        </p:txBody>
      </p:sp>
      <p:sp>
        <p:nvSpPr>
          <p:cNvPr id="3" name="Subtitle 2">
            <a:extLst>
              <a:ext uri="{FF2B5EF4-FFF2-40B4-BE49-F238E27FC236}">
                <a16:creationId xmlns:a16="http://schemas.microsoft.com/office/drawing/2014/main" id="{D61E4665-EAB2-4611-800C-F6E251FB3F0B}"/>
              </a:ext>
            </a:extLst>
          </p:cNvPr>
          <p:cNvSpPr>
            <a:spLocks noGrp="1"/>
          </p:cNvSpPr>
          <p:nvPr>
            <p:ph type="subTitle" idx="1"/>
          </p:nvPr>
        </p:nvSpPr>
        <p:spPr>
          <a:xfrm>
            <a:off x="2003394" y="4800523"/>
            <a:ext cx="10150136" cy="1655762"/>
          </a:xfrm>
        </p:spPr>
        <p:txBody>
          <a:bodyPr>
            <a:normAutofit/>
          </a:bodyPr>
          <a:lstStyle/>
          <a:p>
            <a:pPr lvl="8" algn="l"/>
            <a:r>
              <a:rPr lang="en-US" sz="1800" dirty="0">
                <a:solidFill>
                  <a:srgbClr val="002060"/>
                </a:solidFill>
              </a:rPr>
              <a:t>			Dr. </a:t>
            </a:r>
            <a:r>
              <a:rPr lang="en-US" sz="1800" dirty="0" err="1">
                <a:solidFill>
                  <a:srgbClr val="002060"/>
                </a:solidFill>
              </a:rPr>
              <a:t>S.Vaaheedha</a:t>
            </a:r>
            <a:r>
              <a:rPr lang="en-US" sz="1800" dirty="0">
                <a:solidFill>
                  <a:srgbClr val="002060"/>
                </a:solidFill>
              </a:rPr>
              <a:t> </a:t>
            </a:r>
            <a:r>
              <a:rPr lang="en-US" sz="1800" dirty="0" err="1">
                <a:solidFill>
                  <a:srgbClr val="002060"/>
                </a:solidFill>
              </a:rPr>
              <a:t>Kfatheen</a:t>
            </a:r>
            <a:endParaRPr lang="en-US" sz="1800" dirty="0">
              <a:solidFill>
                <a:srgbClr val="002060"/>
              </a:solidFill>
            </a:endParaRPr>
          </a:p>
          <a:p>
            <a:pPr lvl="8" algn="l"/>
            <a:r>
              <a:rPr lang="en-US" sz="1800" dirty="0">
                <a:solidFill>
                  <a:srgbClr val="002060"/>
                </a:solidFill>
              </a:rPr>
              <a:t>			Assistant Professor</a:t>
            </a:r>
          </a:p>
          <a:p>
            <a:pPr lvl="8" algn="l"/>
            <a:r>
              <a:rPr lang="en-US" sz="1800" dirty="0">
                <a:solidFill>
                  <a:srgbClr val="002060"/>
                </a:solidFill>
              </a:rPr>
              <a:t>			Department of Computer </a:t>
            </a:r>
            <a:r>
              <a:rPr lang="en-US" sz="1800" dirty="0" smtClean="0">
                <a:solidFill>
                  <a:srgbClr val="002060"/>
                </a:solidFill>
              </a:rPr>
              <a:t>Science &amp; IT</a:t>
            </a:r>
            <a:endParaRPr lang="en-US" sz="1800" dirty="0">
              <a:solidFill>
                <a:srgbClr val="002060"/>
              </a:solidFill>
            </a:endParaRPr>
          </a:p>
          <a:p>
            <a:pPr lvl="8" algn="l"/>
            <a:r>
              <a:rPr lang="en-US" sz="1800" dirty="0">
                <a:solidFill>
                  <a:srgbClr val="002060"/>
                </a:solidFill>
              </a:rPr>
              <a:t>			Jamal Mohamed College (A)</a:t>
            </a:r>
          </a:p>
          <a:p>
            <a:pPr lvl="8" algn="l"/>
            <a:r>
              <a:rPr lang="en-US" sz="1800" dirty="0">
                <a:solidFill>
                  <a:srgbClr val="002060"/>
                </a:solidFill>
              </a:rPr>
              <a:t>			</a:t>
            </a:r>
            <a:r>
              <a:rPr lang="en-US" sz="1800" dirty="0" smtClean="0">
                <a:solidFill>
                  <a:srgbClr val="002060"/>
                </a:solidFill>
              </a:rPr>
              <a:t>Trichy-20</a:t>
            </a:r>
            <a:endParaRPr lang="en-IN" sz="1800" dirty="0">
              <a:solidFill>
                <a:srgbClr val="002060"/>
              </a:solidFill>
            </a:endParaRPr>
          </a:p>
        </p:txBody>
      </p:sp>
    </p:spTree>
    <p:extLst>
      <p:ext uri="{BB962C8B-B14F-4D97-AF65-F5344CB8AC3E}">
        <p14:creationId xmlns:p14="http://schemas.microsoft.com/office/powerpoint/2010/main" val="2517867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029ED-2374-4A0B-88D7-28229A48679B}"/>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Arithmetic operators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17F5D17-97B0-47E0-8D6A-0DBE90786BEC}"/>
              </a:ext>
            </a:extLst>
          </p:cNvPr>
          <p:cNvSpPr>
            <a:spLocks noGrp="1"/>
          </p:cNvSpPr>
          <p:nvPr>
            <p:ph idx="1"/>
          </p:nvPr>
        </p:nvSpPr>
        <p:spPr/>
        <p:txBody>
          <a:bodyPr/>
          <a:lstStyle/>
          <a:p>
            <a:pPr marL="0" indent="0">
              <a:buNone/>
            </a:pPr>
            <a:r>
              <a:rPr lang="en-US" dirty="0"/>
              <a:t>MATLAB has two different types of arithmetic operations.</a:t>
            </a:r>
          </a:p>
          <a:p>
            <a:pPr marL="0" indent="0">
              <a:buNone/>
            </a:pPr>
            <a:r>
              <a:rPr lang="en-US" dirty="0"/>
              <a:t>Matrix arithmetic operations – defined by the rules of linear algebra</a:t>
            </a:r>
          </a:p>
          <a:p>
            <a:pPr marL="0" indent="0">
              <a:buNone/>
            </a:pPr>
            <a:r>
              <a:rPr lang="en-US" dirty="0"/>
              <a:t>Array arithmetic operations – carried out element by element and can be used with multidimensional arrays.</a:t>
            </a:r>
          </a:p>
          <a:p>
            <a:pPr marL="0" indent="0">
              <a:buNone/>
            </a:pPr>
            <a:r>
              <a:rPr lang="en-US" dirty="0"/>
              <a:t>The period dot character distinguishes array operations from matrix operations.</a:t>
            </a:r>
          </a:p>
          <a:p>
            <a:pPr marL="0" indent="0">
              <a:buNone/>
            </a:pPr>
            <a:r>
              <a:rPr lang="en-US" dirty="0"/>
              <a:t>A * B – Matrix multiplication</a:t>
            </a:r>
            <a:endParaRPr lang="en-IN" dirty="0"/>
          </a:p>
        </p:txBody>
      </p:sp>
    </p:spTree>
    <p:extLst>
      <p:ext uri="{BB962C8B-B14F-4D97-AF65-F5344CB8AC3E}">
        <p14:creationId xmlns:p14="http://schemas.microsoft.com/office/powerpoint/2010/main" val="2422898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CE94D-3132-456E-8C86-779969CEF23A}"/>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DB55AEFB-3525-407F-A374-B9203F749574}"/>
              </a:ext>
            </a:extLst>
          </p:cNvPr>
          <p:cNvSpPr>
            <a:spLocks noGrp="1"/>
          </p:cNvSpPr>
          <p:nvPr>
            <p:ph idx="1"/>
          </p:nvPr>
        </p:nvSpPr>
        <p:spPr/>
        <p:txBody>
          <a:bodyPr>
            <a:normAutofit/>
          </a:bodyPr>
          <a:lstStyle/>
          <a:p>
            <a:pPr marL="2743200" lvl="6" indent="0">
              <a:buNone/>
            </a:pPr>
            <a:r>
              <a:rPr lang="en-US" sz="3200" dirty="0"/>
              <a:t>                   4 + 2 = +6</a:t>
            </a:r>
          </a:p>
          <a:p>
            <a:pPr marL="2743200" lvl="6" indent="0">
              <a:buNone/>
            </a:pPr>
            <a:endParaRPr lang="en-US" sz="3200" dirty="0"/>
          </a:p>
          <a:p>
            <a:pPr marL="2743200" lvl="6" indent="0">
              <a:buNone/>
            </a:pPr>
            <a:r>
              <a:rPr lang="en-US" sz="3200" dirty="0"/>
              <a:t>Binary operator	         unary operator</a:t>
            </a:r>
          </a:p>
          <a:p>
            <a:pPr marL="2743200" lvl="6" indent="0">
              <a:buNone/>
            </a:pPr>
            <a:endParaRPr lang="en-US" sz="3200" dirty="0"/>
          </a:p>
          <a:p>
            <a:pPr marL="2743200" lvl="6" indent="0">
              <a:buNone/>
            </a:pPr>
            <a:r>
              <a:rPr lang="en-US" sz="3200" dirty="0"/>
              <a:t>&gt;&gt;4+2		&gt;&gt;4-2		&gt;&gt;4*2</a:t>
            </a:r>
          </a:p>
          <a:p>
            <a:pPr marL="2743200" lvl="6" indent="0">
              <a:buNone/>
            </a:pPr>
            <a:r>
              <a:rPr lang="en-US" sz="3200" dirty="0"/>
              <a:t>&gt;&gt;6			&gt;&gt;2			&gt;&gt;8</a:t>
            </a:r>
          </a:p>
          <a:p>
            <a:pPr marL="2743200" lvl="6" indent="0">
              <a:buNone/>
            </a:pPr>
            <a:endParaRPr lang="en-US" sz="3200" dirty="0"/>
          </a:p>
          <a:p>
            <a:pPr marL="2743200" lvl="6" indent="0">
              <a:buNone/>
            </a:pPr>
            <a:endParaRPr lang="en-IN" sz="3200" dirty="0"/>
          </a:p>
        </p:txBody>
      </p:sp>
      <p:cxnSp>
        <p:nvCxnSpPr>
          <p:cNvPr id="5" name="Straight Arrow Connector 4">
            <a:extLst>
              <a:ext uri="{FF2B5EF4-FFF2-40B4-BE49-F238E27FC236}">
                <a16:creationId xmlns:a16="http://schemas.microsoft.com/office/drawing/2014/main" id="{6BED4BA7-35CE-7D79-3EC5-D8022DACA81A}"/>
              </a:ext>
            </a:extLst>
          </p:cNvPr>
          <p:cNvCxnSpPr/>
          <p:nvPr/>
        </p:nvCxnSpPr>
        <p:spPr>
          <a:xfrm flipH="1">
            <a:off x="5078027" y="2272683"/>
            <a:ext cx="674703" cy="7368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6C2D9E27-D664-4752-FA57-E2A3211D4C66}"/>
              </a:ext>
            </a:extLst>
          </p:cNvPr>
          <p:cNvCxnSpPr>
            <a:cxnSpLocks/>
          </p:cNvCxnSpPr>
          <p:nvPr/>
        </p:nvCxnSpPr>
        <p:spPr>
          <a:xfrm>
            <a:off x="6968971" y="2228295"/>
            <a:ext cx="1047565" cy="6924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7729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632F5-1A6E-4B25-955C-EB9C7294F9A1}"/>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32218FA9-7DCB-4C69-8FFE-A44E45B1187C}"/>
              </a:ext>
            </a:extLst>
          </p:cNvPr>
          <p:cNvSpPr>
            <a:spLocks noGrp="1"/>
          </p:cNvSpPr>
          <p:nvPr>
            <p:ph idx="1"/>
          </p:nvPr>
        </p:nvSpPr>
        <p:spPr/>
        <p:txBody>
          <a:bodyPr>
            <a:normAutofit lnSpcReduction="10000"/>
          </a:bodyPr>
          <a:lstStyle/>
          <a:p>
            <a:pPr marL="0" indent="0">
              <a:buNone/>
            </a:pPr>
            <a:r>
              <a:rPr lang="en-US" dirty="0"/>
              <a:t>MATLAB code for matrix creation</a:t>
            </a:r>
          </a:p>
          <a:p>
            <a:pPr marL="0" indent="0">
              <a:buNone/>
            </a:pPr>
            <a:r>
              <a:rPr lang="en-US" dirty="0"/>
              <a:t>	a=[1 1 1;2 2 2;];</a:t>
            </a:r>
          </a:p>
          <a:p>
            <a:pPr marL="0" indent="0">
              <a:buNone/>
            </a:pPr>
            <a:r>
              <a:rPr lang="en-US" dirty="0"/>
              <a:t>	a=1 1 1</a:t>
            </a:r>
          </a:p>
          <a:p>
            <a:pPr marL="0" indent="0">
              <a:buNone/>
            </a:pPr>
            <a:r>
              <a:rPr lang="en-US" dirty="0"/>
              <a:t>                2 2 2</a:t>
            </a:r>
          </a:p>
          <a:p>
            <a:pPr marL="0" indent="0">
              <a:buNone/>
            </a:pPr>
            <a:r>
              <a:rPr lang="en-US" dirty="0"/>
              <a:t>MATLAB code for multiplication</a:t>
            </a:r>
          </a:p>
          <a:p>
            <a:pPr marL="0" indent="0">
              <a:buNone/>
            </a:pPr>
            <a:r>
              <a:rPr lang="en-US" dirty="0"/>
              <a:t>	a=[1 1 1;2 2 2;];</a:t>
            </a:r>
          </a:p>
          <a:p>
            <a:pPr marL="0" indent="0">
              <a:buNone/>
            </a:pPr>
            <a:r>
              <a:rPr lang="en-US" dirty="0"/>
              <a:t>	b=[1 1 1;2 2 2;];</a:t>
            </a:r>
          </a:p>
          <a:p>
            <a:pPr marL="0" indent="0">
              <a:buNone/>
            </a:pPr>
            <a:r>
              <a:rPr lang="en-US" dirty="0"/>
              <a:t>	c=a*b;</a:t>
            </a:r>
          </a:p>
          <a:p>
            <a:pPr marL="0" indent="0">
              <a:buNone/>
            </a:pPr>
            <a:r>
              <a:rPr lang="en-US" dirty="0"/>
              <a:t>	</a:t>
            </a:r>
            <a:r>
              <a:rPr lang="en-US" dirty="0" err="1"/>
              <a:t>disp</a:t>
            </a:r>
            <a:r>
              <a:rPr lang="en-US" dirty="0"/>
              <a:t>(</a:t>
            </a:r>
            <a:r>
              <a:rPr lang="en-US"/>
              <a:t>c);</a:t>
            </a:r>
            <a:endParaRPr lang="en-IN" dirty="0"/>
          </a:p>
        </p:txBody>
      </p:sp>
    </p:spTree>
    <p:extLst>
      <p:ext uri="{BB962C8B-B14F-4D97-AF65-F5344CB8AC3E}">
        <p14:creationId xmlns:p14="http://schemas.microsoft.com/office/powerpoint/2010/main" val="893226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A48EF23-F40B-3A22-2704-318D0AEFF089}"/>
              </a:ext>
            </a:extLst>
          </p:cNvPr>
          <p:cNvPicPr>
            <a:picLocks noChangeAspect="1"/>
          </p:cNvPicPr>
          <p:nvPr/>
        </p:nvPicPr>
        <p:blipFill>
          <a:blip r:embed="rId2"/>
          <a:stretch>
            <a:fillRect/>
          </a:stretch>
        </p:blipFill>
        <p:spPr>
          <a:xfrm>
            <a:off x="254390" y="64063"/>
            <a:ext cx="11345661" cy="6667130"/>
          </a:xfrm>
          <a:prstGeom prst="rect">
            <a:avLst/>
          </a:prstGeom>
        </p:spPr>
      </p:pic>
      <mc:AlternateContent xmlns:mc="http://schemas.openxmlformats.org/markup-compatibility/2006" xmlns:p14="http://schemas.microsoft.com/office/powerpoint/2010/main">
        <mc:Choice Requires="p14">
          <p:contentPart p14:bwMode="auto" r:id="rId3">
            <p14:nvContentPartPr>
              <p14:cNvPr id="13" name="Ink 12">
                <a:extLst>
                  <a:ext uri="{FF2B5EF4-FFF2-40B4-BE49-F238E27FC236}">
                    <a16:creationId xmlns:a16="http://schemas.microsoft.com/office/drawing/2014/main" id="{EC3D14DF-627B-F9C4-A969-E8045B5C3243}"/>
                  </a:ext>
                </a:extLst>
              </p14:cNvPr>
              <p14:cNvContentPartPr/>
              <p14:nvPr/>
            </p14:nvContentPartPr>
            <p14:xfrm>
              <a:off x="7641273" y="6640113"/>
              <a:ext cx="3118680" cy="91080"/>
            </p14:xfrm>
          </p:contentPart>
        </mc:Choice>
        <mc:Fallback xmlns="">
          <p:pic>
            <p:nvPicPr>
              <p:cNvPr id="13" name="Ink 12">
                <a:extLst>
                  <a:ext uri="{FF2B5EF4-FFF2-40B4-BE49-F238E27FC236}">
                    <a16:creationId xmlns:a16="http://schemas.microsoft.com/office/drawing/2014/main" id="{EC3D14DF-627B-F9C4-A969-E8045B5C3243}"/>
                  </a:ext>
                </a:extLst>
              </p:cNvPr>
              <p:cNvPicPr/>
              <p:nvPr/>
            </p:nvPicPr>
            <p:blipFill>
              <a:blip r:embed="rId4"/>
              <a:stretch>
                <a:fillRect/>
              </a:stretch>
            </p:blipFill>
            <p:spPr>
              <a:xfrm>
                <a:off x="7578273" y="6577113"/>
                <a:ext cx="3244320" cy="216720"/>
              </a:xfrm>
              <a:prstGeom prst="rect">
                <a:avLst/>
              </a:prstGeom>
            </p:spPr>
          </p:pic>
        </mc:Fallback>
      </mc:AlternateContent>
    </p:spTree>
    <p:extLst>
      <p:ext uri="{BB962C8B-B14F-4D97-AF65-F5344CB8AC3E}">
        <p14:creationId xmlns:p14="http://schemas.microsoft.com/office/powerpoint/2010/main" val="1549165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C97B9-3318-4CDA-AD82-0D737AD298C6}"/>
              </a:ext>
            </a:extLst>
          </p:cNvPr>
          <p:cNvSpPr>
            <a:spLocks noGrp="1"/>
          </p:cNvSpPr>
          <p:nvPr>
            <p:ph type="title"/>
          </p:nvPr>
        </p:nvSpPr>
        <p:spPr/>
        <p:txBody>
          <a:bodyPr/>
          <a:lstStyle/>
          <a:p>
            <a:endParaRPr lang="en-IN"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6700D049-2F99-FF0B-7302-9EFC578F0FE2}"/>
                  </a:ext>
                </a:extLst>
              </p14:cNvPr>
              <p14:cNvContentPartPr/>
              <p14:nvPr/>
            </p14:nvContentPartPr>
            <p14:xfrm>
              <a:off x="3559593" y="3878913"/>
              <a:ext cx="360" cy="360"/>
            </p14:xfrm>
          </p:contentPart>
        </mc:Choice>
        <mc:Fallback xmlns="">
          <p:pic>
            <p:nvPicPr>
              <p:cNvPr id="4" name="Ink 3">
                <a:extLst>
                  <a:ext uri="{FF2B5EF4-FFF2-40B4-BE49-F238E27FC236}">
                    <a16:creationId xmlns:a16="http://schemas.microsoft.com/office/drawing/2014/main" id="{6700D049-2F99-FF0B-7302-9EFC578F0FE2}"/>
                  </a:ext>
                </a:extLst>
              </p:cNvPr>
              <p:cNvPicPr/>
              <p:nvPr/>
            </p:nvPicPr>
            <p:blipFill>
              <a:blip r:embed="rId3"/>
              <a:stretch>
                <a:fillRect/>
              </a:stretch>
            </p:blipFill>
            <p:spPr>
              <a:xfrm>
                <a:off x="3496953" y="3816273"/>
                <a:ext cx="126000" cy="126000"/>
              </a:xfrm>
              <a:prstGeom prst="rect">
                <a:avLst/>
              </a:prstGeom>
            </p:spPr>
          </p:pic>
        </mc:Fallback>
      </mc:AlternateContent>
      <p:sp>
        <p:nvSpPr>
          <p:cNvPr id="7" name="Rectangle 1">
            <a:extLst>
              <a:ext uri="{FF2B5EF4-FFF2-40B4-BE49-F238E27FC236}">
                <a16:creationId xmlns:a16="http://schemas.microsoft.com/office/drawing/2014/main" id="{283F8ED2-52F5-04AD-6CC9-D1CF1256B016}"/>
              </a:ext>
            </a:extLst>
          </p:cNvPr>
          <p:cNvSpPr>
            <a:spLocks noGrp="1" noChangeArrowheads="1"/>
          </p:cNvSpPr>
          <p:nvPr>
            <p:ph idx="1"/>
          </p:nvPr>
        </p:nvSpPr>
        <p:spPr bwMode="auto">
          <a:xfrm>
            <a:off x="838200" y="3054882"/>
            <a:ext cx="10367646" cy="1892826"/>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rgbClr val="660066"/>
                </a:solidFill>
                <a:effectLst/>
                <a:latin typeface="var(--bs-font-monospace)"/>
              </a:rPr>
              <a:t>NoOfStudents</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006666"/>
                </a:solidFill>
                <a:effectLst/>
                <a:latin typeface="var(--bs-font-monospace)"/>
              </a:rPr>
              <a:t>6000</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rgbClr val="660066"/>
                </a:solidFill>
                <a:effectLst/>
                <a:latin typeface="var(--bs-font-monospace)"/>
              </a:rPr>
              <a:t>TeachingStaff</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006666"/>
                </a:solidFill>
                <a:effectLst/>
                <a:latin typeface="var(--bs-font-monospace)"/>
              </a:rPr>
              <a:t>150</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rgbClr val="660066"/>
                </a:solidFill>
                <a:effectLst/>
                <a:latin typeface="var(--bs-font-monospace)"/>
              </a:rPr>
              <a:t>NonTeachingStaff</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006666"/>
                </a:solidFill>
                <a:effectLst/>
                <a:latin typeface="var(--bs-font-monospace)"/>
              </a:rPr>
              <a:t>20</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660066"/>
                </a:solidFill>
                <a:effectLst/>
                <a:latin typeface="var(--bs-font-monospace)"/>
              </a:rPr>
              <a:t>Total</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err="1">
                <a:ln>
                  <a:noFill/>
                </a:ln>
                <a:solidFill>
                  <a:srgbClr val="660066"/>
                </a:solidFill>
                <a:effectLst/>
                <a:latin typeface="var(--bs-font-monospace)"/>
              </a:rPr>
              <a:t>NoOfStudents</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err="1">
                <a:ln>
                  <a:noFill/>
                </a:ln>
                <a:solidFill>
                  <a:srgbClr val="660066"/>
                </a:solidFill>
                <a:effectLst/>
                <a:latin typeface="var(--bs-font-monospace)"/>
              </a:rPr>
              <a:t>TeachingStaff</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r>
              <a:rPr kumimoji="0" lang="en-US" altLang="en-US" sz="2400" b="0" i="0" u="none" strike="noStrike" cap="none" normalizeH="0" baseline="0" dirty="0" err="1">
                <a:ln>
                  <a:noFill/>
                </a:ln>
                <a:solidFill>
                  <a:srgbClr val="660066"/>
                </a:solidFill>
                <a:effectLst/>
                <a:latin typeface="var(--bs-font-monospace)"/>
              </a:rPr>
              <a:t>NonTeachingStaff</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000000"/>
                </a:solidFill>
                <a:effectLst/>
                <a:latin typeface="var(--bs-font-monospace)"/>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rgbClr val="000000"/>
                </a:solidFill>
                <a:effectLst/>
                <a:latin typeface="var(--bs-font-monospace)"/>
              </a:rPr>
              <a:t>disp</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rgbClr val="660066"/>
                </a:solidFill>
                <a:effectLst/>
                <a:latin typeface="var(--bs-font-monospace)"/>
              </a:rPr>
              <a:t>Total</a:t>
            </a:r>
            <a:r>
              <a:rPr kumimoji="0" lang="en-US" altLang="en-US" sz="2400" b="0" i="0" u="none" strike="noStrike" cap="none" normalizeH="0" baseline="0" dirty="0">
                <a:ln>
                  <a:noFill/>
                </a:ln>
                <a:solidFill>
                  <a:srgbClr val="666600"/>
                </a:solidFill>
                <a:effectLst/>
                <a:latin typeface="var(--bs-font-monospace)"/>
              </a:rPr>
              <a:t>);</a:t>
            </a:r>
            <a:r>
              <a:rPr kumimoji="0" lang="en-US" altLang="en-US" sz="2400" b="0" i="0" u="none" strike="noStrike" cap="none" normalizeH="0" baseline="0" dirty="0">
                <a:ln>
                  <a:noFill/>
                </a:ln>
                <a:solidFill>
                  <a:schemeClr val="tx1"/>
                </a:solidFill>
                <a:effectLst/>
              </a:rPr>
              <a:t/>
            </a:r>
            <a:br>
              <a:rPr kumimoji="0" lang="en-US" altLang="en-US" sz="2400" b="0" i="0" u="none" strike="noStrike" cap="none" normalizeH="0" baseline="0" dirty="0">
                <a:ln>
                  <a:noFill/>
                </a:ln>
                <a:solidFill>
                  <a:schemeClr val="tx1"/>
                </a:solidFill>
                <a:effectLst/>
              </a:rPr>
            </a:b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44566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714F-1323-4F87-BACA-B00BCD498BB9}"/>
              </a:ext>
            </a:extLst>
          </p:cNvPr>
          <p:cNvSpPr>
            <a:spLocks noGrp="1"/>
          </p:cNvSpPr>
          <p:nvPr>
            <p:ph type="title"/>
          </p:nvPr>
        </p:nvSpPr>
        <p:spPr/>
        <p:txBody>
          <a:bodyPr/>
          <a:lstStyle/>
          <a:p>
            <a:r>
              <a:rPr lang="en-US" dirty="0"/>
              <a:t>Question: 12</a:t>
            </a:r>
            <a:endParaRPr lang="en-IN" dirty="0"/>
          </a:p>
        </p:txBody>
      </p:sp>
      <p:pic>
        <p:nvPicPr>
          <p:cNvPr id="5" name="Content Placeholder 4">
            <a:extLst>
              <a:ext uri="{FF2B5EF4-FFF2-40B4-BE49-F238E27FC236}">
                <a16:creationId xmlns:a16="http://schemas.microsoft.com/office/drawing/2014/main" id="{AC5A45C3-AB30-699F-8301-53DD0CDE983D}"/>
              </a:ext>
            </a:extLst>
          </p:cNvPr>
          <p:cNvPicPr>
            <a:picLocks noGrp="1" noChangeAspect="1"/>
          </p:cNvPicPr>
          <p:nvPr>
            <p:ph idx="1"/>
          </p:nvPr>
        </p:nvPicPr>
        <p:blipFill>
          <a:blip r:embed="rId2"/>
          <a:stretch>
            <a:fillRect/>
          </a:stretch>
        </p:blipFill>
        <p:spPr>
          <a:xfrm>
            <a:off x="0" y="365125"/>
            <a:ext cx="12055876" cy="6127750"/>
          </a:xfrm>
        </p:spPr>
      </p:pic>
    </p:spTree>
    <p:extLst>
      <p:ext uri="{BB962C8B-B14F-4D97-AF65-F5344CB8AC3E}">
        <p14:creationId xmlns:p14="http://schemas.microsoft.com/office/powerpoint/2010/main" val="2741264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5671-1B82-4249-AE20-4629B16454C1}"/>
              </a:ext>
            </a:extLst>
          </p:cNvPr>
          <p:cNvSpPr>
            <a:spLocks noGrp="1"/>
          </p:cNvSpPr>
          <p:nvPr>
            <p:ph type="title"/>
          </p:nvPr>
        </p:nvSpPr>
        <p:spPr>
          <a:xfrm>
            <a:off x="838200" y="258593"/>
            <a:ext cx="10515600" cy="1325563"/>
          </a:xfrm>
        </p:spPr>
        <p:txBody>
          <a:bodyPr/>
          <a:lstStyle/>
          <a:p>
            <a:r>
              <a:rPr lang="en-US" dirty="0"/>
              <a:t>Arithmetic operations</a:t>
            </a:r>
            <a:endParaRPr lang="en-IN" dirty="0"/>
          </a:p>
        </p:txBody>
      </p:sp>
      <p:pic>
        <p:nvPicPr>
          <p:cNvPr id="5" name="Content Placeholder 4">
            <a:extLst>
              <a:ext uri="{FF2B5EF4-FFF2-40B4-BE49-F238E27FC236}">
                <a16:creationId xmlns:a16="http://schemas.microsoft.com/office/drawing/2014/main" id="{2C942BCE-7049-83AD-E59A-7CA96953688B}"/>
              </a:ext>
            </a:extLst>
          </p:cNvPr>
          <p:cNvPicPr>
            <a:picLocks noGrp="1" noChangeAspect="1"/>
          </p:cNvPicPr>
          <p:nvPr>
            <p:ph idx="1"/>
          </p:nvPr>
        </p:nvPicPr>
        <p:blipFill>
          <a:blip r:embed="rId2"/>
          <a:stretch>
            <a:fillRect/>
          </a:stretch>
        </p:blipFill>
        <p:spPr>
          <a:xfrm>
            <a:off x="1535838" y="1393794"/>
            <a:ext cx="8611340" cy="4776187"/>
          </a:xfrm>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F0B726C6-14F3-4E74-0031-875B013F5DB6}"/>
                  </a:ext>
                </a:extLst>
              </p14:cNvPr>
              <p14:cNvContentPartPr/>
              <p14:nvPr/>
            </p14:nvContentPartPr>
            <p14:xfrm>
              <a:off x="6107673" y="5335113"/>
              <a:ext cx="360" cy="360"/>
            </p14:xfrm>
          </p:contentPart>
        </mc:Choice>
        <mc:Fallback xmlns="">
          <p:pic>
            <p:nvPicPr>
              <p:cNvPr id="6" name="Ink 5">
                <a:extLst>
                  <a:ext uri="{FF2B5EF4-FFF2-40B4-BE49-F238E27FC236}">
                    <a16:creationId xmlns:a16="http://schemas.microsoft.com/office/drawing/2014/main" id="{F0B726C6-14F3-4E74-0031-875B013F5DB6}"/>
                  </a:ext>
                </a:extLst>
              </p:cNvPr>
              <p:cNvPicPr/>
              <p:nvPr/>
            </p:nvPicPr>
            <p:blipFill>
              <a:blip r:embed="rId4"/>
              <a:stretch>
                <a:fillRect/>
              </a:stretch>
            </p:blipFill>
            <p:spPr>
              <a:xfrm>
                <a:off x="6044673" y="5272473"/>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CE95BA1A-C181-4950-A634-94761096F602}"/>
                  </a:ext>
                </a:extLst>
              </p14:cNvPr>
              <p14:cNvContentPartPr/>
              <p14:nvPr/>
            </p14:nvContentPartPr>
            <p14:xfrm>
              <a:off x="6107673" y="5263473"/>
              <a:ext cx="1649880" cy="72360"/>
            </p14:xfrm>
          </p:contentPart>
        </mc:Choice>
        <mc:Fallback xmlns="">
          <p:pic>
            <p:nvPicPr>
              <p:cNvPr id="7" name="Ink 6">
                <a:extLst>
                  <a:ext uri="{FF2B5EF4-FFF2-40B4-BE49-F238E27FC236}">
                    <a16:creationId xmlns:a16="http://schemas.microsoft.com/office/drawing/2014/main" id="{CE95BA1A-C181-4950-A634-94761096F602}"/>
                  </a:ext>
                </a:extLst>
              </p:cNvPr>
              <p:cNvPicPr/>
              <p:nvPr/>
            </p:nvPicPr>
            <p:blipFill>
              <a:blip r:embed="rId6"/>
              <a:stretch>
                <a:fillRect/>
              </a:stretch>
            </p:blipFill>
            <p:spPr>
              <a:xfrm>
                <a:off x="6044673" y="5200833"/>
                <a:ext cx="1775520" cy="19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Ink 7">
                <a:extLst>
                  <a:ext uri="{FF2B5EF4-FFF2-40B4-BE49-F238E27FC236}">
                    <a16:creationId xmlns:a16="http://schemas.microsoft.com/office/drawing/2014/main" id="{EF75301B-E0CA-78A8-E82C-D8BFB443BC16}"/>
                  </a:ext>
                </a:extLst>
              </p14:cNvPr>
              <p14:cNvContentPartPr/>
              <p14:nvPr/>
            </p14:nvContentPartPr>
            <p14:xfrm>
              <a:off x="9152553" y="5699433"/>
              <a:ext cx="275040" cy="360"/>
            </p14:xfrm>
          </p:contentPart>
        </mc:Choice>
        <mc:Fallback xmlns="">
          <p:pic>
            <p:nvPicPr>
              <p:cNvPr id="8" name="Ink 7">
                <a:extLst>
                  <a:ext uri="{FF2B5EF4-FFF2-40B4-BE49-F238E27FC236}">
                    <a16:creationId xmlns:a16="http://schemas.microsoft.com/office/drawing/2014/main" id="{EF75301B-E0CA-78A8-E82C-D8BFB443BC16}"/>
                  </a:ext>
                </a:extLst>
              </p:cNvPr>
              <p:cNvPicPr/>
              <p:nvPr/>
            </p:nvPicPr>
            <p:blipFill>
              <a:blip r:embed="rId8"/>
              <a:stretch>
                <a:fillRect/>
              </a:stretch>
            </p:blipFill>
            <p:spPr>
              <a:xfrm>
                <a:off x="9089913" y="5636433"/>
                <a:ext cx="40068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 8">
                <a:extLst>
                  <a:ext uri="{FF2B5EF4-FFF2-40B4-BE49-F238E27FC236}">
                    <a16:creationId xmlns:a16="http://schemas.microsoft.com/office/drawing/2014/main" id="{FDD5FFC4-179E-4EE9-A8A5-B6FE821CD354}"/>
                  </a:ext>
                </a:extLst>
              </p14:cNvPr>
              <p14:cNvContentPartPr/>
              <p14:nvPr/>
            </p14:nvContentPartPr>
            <p14:xfrm>
              <a:off x="3621873" y="5920113"/>
              <a:ext cx="2751120" cy="117360"/>
            </p14:xfrm>
          </p:contentPart>
        </mc:Choice>
        <mc:Fallback xmlns="">
          <p:pic>
            <p:nvPicPr>
              <p:cNvPr id="9" name="Ink 8">
                <a:extLst>
                  <a:ext uri="{FF2B5EF4-FFF2-40B4-BE49-F238E27FC236}">
                    <a16:creationId xmlns:a16="http://schemas.microsoft.com/office/drawing/2014/main" id="{FDD5FFC4-179E-4EE9-A8A5-B6FE821CD354}"/>
                  </a:ext>
                </a:extLst>
              </p:cNvPr>
              <p:cNvPicPr/>
              <p:nvPr/>
            </p:nvPicPr>
            <p:blipFill>
              <a:blip r:embed="rId10"/>
              <a:stretch>
                <a:fillRect/>
              </a:stretch>
            </p:blipFill>
            <p:spPr>
              <a:xfrm>
                <a:off x="3558873" y="5857473"/>
                <a:ext cx="2876760" cy="243000"/>
              </a:xfrm>
              <a:prstGeom prst="rect">
                <a:avLst/>
              </a:prstGeom>
            </p:spPr>
          </p:pic>
        </mc:Fallback>
      </mc:AlternateContent>
    </p:spTree>
    <p:extLst>
      <p:ext uri="{BB962C8B-B14F-4D97-AF65-F5344CB8AC3E}">
        <p14:creationId xmlns:p14="http://schemas.microsoft.com/office/powerpoint/2010/main" val="3623095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DA73EDF-1EC6-91FD-7505-889A5581EFE9}"/>
              </a:ext>
            </a:extLst>
          </p:cNvPr>
          <p:cNvSpPr>
            <a:spLocks noGrp="1"/>
          </p:cNvSpPr>
          <p:nvPr>
            <p:ph type="title"/>
          </p:nvPr>
        </p:nvSpPr>
        <p:spPr/>
        <p:txBody>
          <a:bodyPr/>
          <a:lstStyle/>
          <a:p>
            <a:endParaRPr lang="en-IN" dirty="0"/>
          </a:p>
        </p:txBody>
      </p:sp>
      <p:pic>
        <p:nvPicPr>
          <p:cNvPr id="13" name="Content Placeholder 12">
            <a:extLst>
              <a:ext uri="{FF2B5EF4-FFF2-40B4-BE49-F238E27FC236}">
                <a16:creationId xmlns:a16="http://schemas.microsoft.com/office/drawing/2014/main" id="{BF5F8BBA-C266-7119-DEFC-C3130989E3FC}"/>
              </a:ext>
            </a:extLst>
          </p:cNvPr>
          <p:cNvPicPr>
            <a:picLocks noGrp="1" noChangeAspect="1"/>
          </p:cNvPicPr>
          <p:nvPr>
            <p:ph idx="1"/>
          </p:nvPr>
        </p:nvPicPr>
        <p:blipFill>
          <a:blip r:embed="rId2"/>
          <a:stretch>
            <a:fillRect/>
          </a:stretch>
        </p:blipFill>
        <p:spPr>
          <a:xfrm>
            <a:off x="292963" y="231228"/>
            <a:ext cx="11141475" cy="6418147"/>
          </a:xfrm>
        </p:spPr>
      </p:pic>
    </p:spTree>
    <p:extLst>
      <p:ext uri="{BB962C8B-B14F-4D97-AF65-F5344CB8AC3E}">
        <p14:creationId xmlns:p14="http://schemas.microsoft.com/office/powerpoint/2010/main" val="623441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7B097-3AA7-40FB-B001-217CED8593ED}"/>
              </a:ext>
            </a:extLst>
          </p:cNvPr>
          <p:cNvSpPr>
            <a:spLocks noGrp="1"/>
          </p:cNvSpPr>
          <p:nvPr>
            <p:ph type="title"/>
          </p:nvPr>
        </p:nvSpPr>
        <p:spPr/>
        <p:txBody>
          <a:bodyPr/>
          <a:lstStyle/>
          <a:p>
            <a:r>
              <a:rPr lang="en-US" dirty="0"/>
              <a:t>Output</a:t>
            </a:r>
            <a:endParaRPr lang="en-IN" dirty="0"/>
          </a:p>
        </p:txBody>
      </p:sp>
      <p:pic>
        <p:nvPicPr>
          <p:cNvPr id="5" name="Content Placeholder 4">
            <a:extLst>
              <a:ext uri="{FF2B5EF4-FFF2-40B4-BE49-F238E27FC236}">
                <a16:creationId xmlns:a16="http://schemas.microsoft.com/office/drawing/2014/main" id="{2D9C04E1-6CD8-8DE3-A38C-67823703F276}"/>
              </a:ext>
            </a:extLst>
          </p:cNvPr>
          <p:cNvPicPr>
            <a:picLocks noGrp="1" noChangeAspect="1"/>
          </p:cNvPicPr>
          <p:nvPr>
            <p:ph idx="1"/>
          </p:nvPr>
        </p:nvPicPr>
        <p:blipFill>
          <a:blip r:embed="rId2"/>
          <a:stretch>
            <a:fillRect/>
          </a:stretch>
        </p:blipFill>
        <p:spPr>
          <a:xfrm>
            <a:off x="1686757" y="2148397"/>
            <a:ext cx="6875756" cy="3537666"/>
          </a:xfrm>
        </p:spPr>
      </p:pic>
    </p:spTree>
    <p:extLst>
      <p:ext uri="{BB962C8B-B14F-4D97-AF65-F5344CB8AC3E}">
        <p14:creationId xmlns:p14="http://schemas.microsoft.com/office/powerpoint/2010/main" val="4208940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58C8C-7B2A-457D-B132-A0AEC6855BF0}"/>
              </a:ext>
            </a:extLst>
          </p:cNvPr>
          <p:cNvSpPr>
            <a:spLocks noGrp="1"/>
          </p:cNvSpPr>
          <p:nvPr>
            <p:ph type="title"/>
          </p:nvPr>
        </p:nvSpPr>
        <p:spPr/>
        <p:txBody>
          <a:bodyPr/>
          <a:lstStyle/>
          <a:p>
            <a:r>
              <a:rPr lang="en-US" dirty="0"/>
              <a:t>Logical functions</a:t>
            </a:r>
            <a:endParaRPr lang="en-IN" dirty="0"/>
          </a:p>
        </p:txBody>
      </p:sp>
      <p:pic>
        <p:nvPicPr>
          <p:cNvPr id="5" name="Content Placeholder 4">
            <a:extLst>
              <a:ext uri="{FF2B5EF4-FFF2-40B4-BE49-F238E27FC236}">
                <a16:creationId xmlns:a16="http://schemas.microsoft.com/office/drawing/2014/main" id="{36C7ACF4-2012-AD0A-7814-3EE733074BB7}"/>
              </a:ext>
            </a:extLst>
          </p:cNvPr>
          <p:cNvPicPr>
            <a:picLocks noGrp="1" noChangeAspect="1"/>
          </p:cNvPicPr>
          <p:nvPr>
            <p:ph idx="1"/>
          </p:nvPr>
        </p:nvPicPr>
        <p:blipFill>
          <a:blip r:embed="rId2"/>
          <a:stretch>
            <a:fillRect/>
          </a:stretch>
        </p:blipFill>
        <p:spPr>
          <a:xfrm>
            <a:off x="1473693" y="1890943"/>
            <a:ext cx="9880107" cy="3826275"/>
          </a:xfrm>
        </p:spPr>
      </p:pic>
    </p:spTree>
    <p:extLst>
      <p:ext uri="{BB962C8B-B14F-4D97-AF65-F5344CB8AC3E}">
        <p14:creationId xmlns:p14="http://schemas.microsoft.com/office/powerpoint/2010/main" val="4283791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51F6A-A75B-47B7-9C52-807D395BB292}"/>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Introduction to M-Function Programming </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7048CDF-F220-4ED4-B96D-F34D3289D2F0}"/>
              </a:ext>
            </a:extLst>
          </p:cNvPr>
          <p:cNvSpPr>
            <a:spLocks noGrp="1"/>
          </p:cNvSpPr>
          <p:nvPr>
            <p:ph idx="1"/>
          </p:nvPr>
        </p:nvSpPr>
        <p:spPr/>
        <p:txBody>
          <a:bodyPr>
            <a:normAutofit/>
          </a:bodyPr>
          <a:lstStyle/>
          <a:p>
            <a:pPr marL="0" indent="0" algn="just">
              <a:buNone/>
            </a:pPr>
            <a:endParaRPr lang="en-US" sz="3200" dirty="0" smtClean="0"/>
          </a:p>
          <a:p>
            <a:pPr marL="0" indent="0" algn="just">
              <a:buNone/>
            </a:pPr>
            <a:r>
              <a:rPr lang="en-US" sz="3200" dirty="0" smtClean="0"/>
              <a:t>One </a:t>
            </a:r>
            <a:r>
              <a:rPr lang="en-US" sz="3200" dirty="0"/>
              <a:t>of the  most powerful features of the image processing toolbox is its transparent access to the MATLAB programming environment.</a:t>
            </a:r>
          </a:p>
          <a:p>
            <a:pPr marL="0" indent="0" algn="just">
              <a:buNone/>
            </a:pPr>
            <a:endParaRPr lang="en-US" sz="3200" dirty="0" smtClean="0"/>
          </a:p>
          <a:p>
            <a:pPr marL="0" indent="0" algn="just">
              <a:buNone/>
            </a:pPr>
            <a:r>
              <a:rPr lang="en-US" sz="3200" dirty="0" smtClean="0"/>
              <a:t>MATLAB </a:t>
            </a:r>
            <a:r>
              <a:rPr lang="en-US" sz="3200" dirty="0"/>
              <a:t>function programming is flexible and particularly easy to learn.</a:t>
            </a:r>
            <a:endParaRPr lang="en-IN" sz="3200" dirty="0"/>
          </a:p>
        </p:txBody>
      </p:sp>
    </p:spTree>
    <p:extLst>
      <p:ext uri="{BB962C8B-B14F-4D97-AF65-F5344CB8AC3E}">
        <p14:creationId xmlns:p14="http://schemas.microsoft.com/office/powerpoint/2010/main" val="3369133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207AE-535A-4F7B-AD48-1C11D1F0C56A}"/>
              </a:ext>
            </a:extLst>
          </p:cNvPr>
          <p:cNvSpPr>
            <a:spLocks noGrp="1"/>
          </p:cNvSpPr>
          <p:nvPr>
            <p:ph type="title"/>
          </p:nvPr>
        </p:nvSpPr>
        <p:spPr>
          <a:xfrm>
            <a:off x="838200" y="365125"/>
            <a:ext cx="10515600" cy="2737304"/>
          </a:xfrm>
        </p:spPr>
        <p:txBody>
          <a:bodyPr>
            <a:normAutofit fontScale="90000"/>
          </a:bodyPr>
          <a:lstStyle/>
          <a:p>
            <a:r>
              <a:rPr lang="en-US" dirty="0"/>
              <a:t>AND</a:t>
            </a:r>
            <a:br>
              <a:rPr lang="en-US" dirty="0"/>
            </a:br>
            <a:r>
              <a:rPr lang="en-US" dirty="0"/>
              <a:t>1 at location where both operands are nonzero and 0 otherwise.</a:t>
            </a:r>
            <a:br>
              <a:rPr lang="en-US" dirty="0"/>
            </a:br>
            <a:r>
              <a:rPr lang="en-US" dirty="0"/>
              <a:t/>
            </a:r>
            <a:br>
              <a:rPr lang="en-US" dirty="0"/>
            </a:br>
            <a:r>
              <a:rPr lang="en-US" dirty="0"/>
              <a:t/>
            </a:r>
            <a:br>
              <a:rPr lang="en-US" dirty="0"/>
            </a:br>
            <a:endParaRPr lang="en-IN" dirty="0"/>
          </a:p>
        </p:txBody>
      </p:sp>
      <p:pic>
        <p:nvPicPr>
          <p:cNvPr id="5" name="Content Placeholder 4">
            <a:extLst>
              <a:ext uri="{FF2B5EF4-FFF2-40B4-BE49-F238E27FC236}">
                <a16:creationId xmlns:a16="http://schemas.microsoft.com/office/drawing/2014/main" id="{7617C66B-9045-E81B-2A4D-0D7DC389C323}"/>
              </a:ext>
            </a:extLst>
          </p:cNvPr>
          <p:cNvPicPr>
            <a:picLocks noGrp="1" noChangeAspect="1"/>
          </p:cNvPicPr>
          <p:nvPr>
            <p:ph idx="1"/>
          </p:nvPr>
        </p:nvPicPr>
        <p:blipFill>
          <a:blip r:embed="rId2"/>
          <a:stretch>
            <a:fillRect/>
          </a:stretch>
        </p:blipFill>
        <p:spPr>
          <a:xfrm>
            <a:off x="1154098" y="2907478"/>
            <a:ext cx="6392708" cy="2197182"/>
          </a:xfrm>
        </p:spPr>
      </p:pic>
    </p:spTree>
    <p:extLst>
      <p:ext uri="{BB962C8B-B14F-4D97-AF65-F5344CB8AC3E}">
        <p14:creationId xmlns:p14="http://schemas.microsoft.com/office/powerpoint/2010/main" val="54006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3095-0383-47C4-8C8F-9473AB604195}"/>
              </a:ext>
            </a:extLst>
          </p:cNvPr>
          <p:cNvSpPr>
            <a:spLocks noGrp="1"/>
          </p:cNvSpPr>
          <p:nvPr>
            <p:ph type="title"/>
          </p:nvPr>
        </p:nvSpPr>
        <p:spPr/>
        <p:txBody>
          <a:bodyPr/>
          <a:lstStyle/>
          <a:p>
            <a:endParaRPr lang="en-IN" dirty="0"/>
          </a:p>
        </p:txBody>
      </p:sp>
      <p:pic>
        <p:nvPicPr>
          <p:cNvPr id="5" name="Content Placeholder 4">
            <a:extLst>
              <a:ext uri="{FF2B5EF4-FFF2-40B4-BE49-F238E27FC236}">
                <a16:creationId xmlns:a16="http://schemas.microsoft.com/office/drawing/2014/main" id="{AA859154-7E92-A300-5DB8-D252541E0328}"/>
              </a:ext>
            </a:extLst>
          </p:cNvPr>
          <p:cNvPicPr>
            <a:picLocks noGrp="1" noChangeAspect="1"/>
          </p:cNvPicPr>
          <p:nvPr>
            <p:ph idx="1"/>
          </p:nvPr>
        </p:nvPicPr>
        <p:blipFill>
          <a:blip r:embed="rId2"/>
          <a:stretch>
            <a:fillRect/>
          </a:stretch>
        </p:blipFill>
        <p:spPr>
          <a:xfrm>
            <a:off x="1669002" y="2485749"/>
            <a:ext cx="6903498" cy="3133816"/>
          </a:xfrm>
        </p:spPr>
      </p:pic>
    </p:spTree>
    <p:extLst>
      <p:ext uri="{BB962C8B-B14F-4D97-AF65-F5344CB8AC3E}">
        <p14:creationId xmlns:p14="http://schemas.microsoft.com/office/powerpoint/2010/main" val="3964817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DBD66-D213-449E-AA3D-9D830ECFF427}"/>
              </a:ext>
            </a:extLst>
          </p:cNvPr>
          <p:cNvSpPr>
            <a:spLocks noGrp="1"/>
          </p:cNvSpPr>
          <p:nvPr>
            <p:ph type="title"/>
          </p:nvPr>
        </p:nvSpPr>
        <p:spPr/>
        <p:txBody>
          <a:bodyPr/>
          <a:lstStyle/>
          <a:p>
            <a:endParaRPr lang="en-IN" dirty="0"/>
          </a:p>
        </p:txBody>
      </p:sp>
      <p:pic>
        <p:nvPicPr>
          <p:cNvPr id="7" name="Content Placeholder 6">
            <a:extLst>
              <a:ext uri="{FF2B5EF4-FFF2-40B4-BE49-F238E27FC236}">
                <a16:creationId xmlns:a16="http://schemas.microsoft.com/office/drawing/2014/main" id="{36970D20-11D2-EA79-1D8F-C9213CC7E46B}"/>
              </a:ext>
            </a:extLst>
          </p:cNvPr>
          <p:cNvPicPr>
            <a:picLocks noGrp="1" noChangeAspect="1"/>
          </p:cNvPicPr>
          <p:nvPr>
            <p:ph idx="1"/>
          </p:nvPr>
        </p:nvPicPr>
        <p:blipFill>
          <a:blip r:embed="rId2"/>
          <a:stretch>
            <a:fillRect/>
          </a:stretch>
        </p:blipFill>
        <p:spPr>
          <a:xfrm>
            <a:off x="1242874" y="1908699"/>
            <a:ext cx="7782063" cy="3635645"/>
          </a:xfrm>
        </p:spPr>
      </p:pic>
    </p:spTree>
    <p:extLst>
      <p:ext uri="{BB962C8B-B14F-4D97-AF65-F5344CB8AC3E}">
        <p14:creationId xmlns:p14="http://schemas.microsoft.com/office/powerpoint/2010/main" val="266743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3095-0383-47C4-8C8F-9473AB604195}"/>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0EED175B-0C6E-4C4B-B257-2707C38D6175}"/>
              </a:ext>
            </a:extLst>
          </p:cNvPr>
          <p:cNvSpPr>
            <a:spLocks noGrp="1"/>
          </p:cNvSpPr>
          <p:nvPr>
            <p:ph idx="1"/>
          </p:nvPr>
        </p:nvSpPr>
        <p:spPr/>
        <p:txBody>
          <a:bodyPr>
            <a:normAutofit lnSpcReduction="10000"/>
          </a:bodyPr>
          <a:lstStyle/>
          <a:p>
            <a:r>
              <a:rPr lang="en-US" dirty="0"/>
              <a:t>Any(A)</a:t>
            </a:r>
          </a:p>
          <a:p>
            <a:r>
              <a:rPr lang="en-US" dirty="0"/>
              <a:t> </a:t>
            </a:r>
            <a:r>
              <a:rPr lang="en-US" b="0" i="0" dirty="0">
                <a:solidFill>
                  <a:srgbClr val="000000"/>
                </a:solidFill>
                <a:effectLst/>
                <a:latin typeface="Nunito" panose="020B0604020202020204" pitchFamily="2" charset="0"/>
              </a:rPr>
              <a:t>If A is a vector, any(A) returns logical 1 (true) if any of the elements of A is a nonzero number or is logical 1 (true), and returns logical 0 (false) if all the elements are zero.</a:t>
            </a:r>
          </a:p>
          <a:p>
            <a:r>
              <a:rPr lang="en-US" dirty="0"/>
              <a:t>All(A)</a:t>
            </a:r>
          </a:p>
          <a:p>
            <a:pPr algn="just">
              <a:buFont typeface="Arial" panose="020B0604020202020204" pitchFamily="34" charset="0"/>
              <a:buChar char="•"/>
            </a:pPr>
            <a:r>
              <a:rPr lang="en-US" b="0" i="0" dirty="0">
                <a:solidFill>
                  <a:srgbClr val="000000"/>
                </a:solidFill>
                <a:effectLst/>
                <a:latin typeface="Nunito" pitchFamily="2" charset="0"/>
              </a:rPr>
              <a:t>If A is a vector, all(A) returns logical 1 (true) if all the elements are nonzero and returns logical 0 (false) if one or more elements are zero.</a:t>
            </a:r>
          </a:p>
          <a:p>
            <a:pPr marL="0" indent="0">
              <a:buNone/>
            </a:pPr>
            <a:r>
              <a:rPr lang="en-US" dirty="0"/>
              <a:t/>
            </a:r>
            <a:br>
              <a:rPr lang="en-US" dirty="0"/>
            </a:br>
            <a:endParaRPr lang="en-IN" dirty="0"/>
          </a:p>
        </p:txBody>
      </p:sp>
    </p:spTree>
    <p:extLst>
      <p:ext uri="{BB962C8B-B14F-4D97-AF65-F5344CB8AC3E}">
        <p14:creationId xmlns:p14="http://schemas.microsoft.com/office/powerpoint/2010/main" val="3585321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2DF5-267A-4035-8316-DE152A37BD8F}"/>
              </a:ext>
            </a:extLst>
          </p:cNvPr>
          <p:cNvSpPr>
            <a:spLocks noGrp="1"/>
          </p:cNvSpPr>
          <p:nvPr>
            <p:ph type="title"/>
          </p:nvPr>
        </p:nvSpPr>
        <p:spPr/>
        <p:txBody>
          <a:bodyPr/>
          <a:lstStyle/>
          <a:p>
            <a:pPr algn="ctr"/>
            <a:r>
              <a:rPr lang="en-US" dirty="0"/>
              <a:t>Variables and Constants</a:t>
            </a:r>
            <a:endParaRPr lang="en-IN" dirty="0"/>
          </a:p>
        </p:txBody>
      </p:sp>
      <p:pic>
        <p:nvPicPr>
          <p:cNvPr id="5" name="Content Placeholder 4">
            <a:extLst>
              <a:ext uri="{FF2B5EF4-FFF2-40B4-BE49-F238E27FC236}">
                <a16:creationId xmlns:a16="http://schemas.microsoft.com/office/drawing/2014/main" id="{176EBD2B-94CE-382F-A380-991E49983B76}"/>
              </a:ext>
            </a:extLst>
          </p:cNvPr>
          <p:cNvPicPr>
            <a:picLocks noGrp="1" noChangeAspect="1"/>
          </p:cNvPicPr>
          <p:nvPr>
            <p:ph idx="1"/>
          </p:nvPr>
        </p:nvPicPr>
        <p:blipFill>
          <a:blip r:embed="rId2"/>
          <a:stretch>
            <a:fillRect/>
          </a:stretch>
        </p:blipFill>
        <p:spPr>
          <a:xfrm>
            <a:off x="1003177" y="1615736"/>
            <a:ext cx="10244831" cy="4811697"/>
          </a:xfrm>
        </p:spPr>
      </p:pic>
    </p:spTree>
    <p:extLst>
      <p:ext uri="{BB962C8B-B14F-4D97-AF65-F5344CB8AC3E}">
        <p14:creationId xmlns:p14="http://schemas.microsoft.com/office/powerpoint/2010/main" val="2032265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Algerian" panose="04020705040A02060702" pitchFamily="82" charset="0"/>
              </a:rPr>
              <a:t>THANK YOU</a:t>
            </a:r>
            <a:endParaRPr lang="en-IN" dirty="0">
              <a:latin typeface="Algerian" panose="04020705040A02060702" pitchFamily="82" charset="0"/>
            </a:endParaRPr>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1460810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EAD87-9A9A-4453-A4C1-8C98C347C410}"/>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M-Files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7A84840-3DD1-4B9C-9776-3ABDC5603943}"/>
              </a:ext>
            </a:extLst>
          </p:cNvPr>
          <p:cNvSpPr>
            <a:spLocks noGrp="1"/>
          </p:cNvSpPr>
          <p:nvPr>
            <p:ph idx="1"/>
          </p:nvPr>
        </p:nvSpPr>
        <p:spPr>
          <a:xfrm>
            <a:off x="762000" y="1825625"/>
            <a:ext cx="10515600" cy="4351338"/>
          </a:xfrm>
        </p:spPr>
        <p:txBody>
          <a:bodyPr>
            <a:normAutofit fontScale="92500" lnSpcReduction="20000"/>
          </a:bodyPr>
          <a:lstStyle/>
          <a:p>
            <a:pPr marL="0" indent="0">
              <a:buNone/>
            </a:pPr>
            <a:r>
              <a:rPr lang="en-US" dirty="0"/>
              <a:t>M-files in MATLAB can be scripts that simply execute a series of MATLAB statements, or they can be functions that can accept arguments and can produce one or more outputs. </a:t>
            </a:r>
          </a:p>
          <a:p>
            <a:pPr marL="0" indent="0">
              <a:buNone/>
            </a:pPr>
            <a:r>
              <a:rPr lang="en-IN" dirty="0"/>
              <a:t>M-files are created using a text editor and are stored with a name of the form </a:t>
            </a:r>
            <a:r>
              <a:rPr lang="en-IN" dirty="0" err="1"/>
              <a:t>filename.m</a:t>
            </a:r>
            <a:r>
              <a:rPr lang="en-IN" dirty="0"/>
              <a:t>, such as </a:t>
            </a:r>
            <a:r>
              <a:rPr lang="en-IN" dirty="0" err="1"/>
              <a:t>average.m</a:t>
            </a:r>
            <a:r>
              <a:rPr lang="en-IN" dirty="0"/>
              <a:t> and </a:t>
            </a:r>
            <a:r>
              <a:rPr lang="en-IN" dirty="0" err="1"/>
              <a:t>filter.m</a:t>
            </a:r>
            <a:r>
              <a:rPr lang="en-IN" dirty="0"/>
              <a:t>. </a:t>
            </a:r>
          </a:p>
          <a:p>
            <a:pPr marL="0" indent="0">
              <a:buNone/>
            </a:pPr>
            <a:r>
              <a:rPr lang="en-IN" dirty="0"/>
              <a:t>The components of a function M-file are 										</a:t>
            </a:r>
          </a:p>
          <a:p>
            <a:r>
              <a:rPr lang="en-IN" dirty="0"/>
              <a:t>          The function definition line</a:t>
            </a:r>
          </a:p>
          <a:p>
            <a:r>
              <a:rPr lang="en-IN" dirty="0"/>
              <a:t>	The H1 line</a:t>
            </a:r>
          </a:p>
          <a:p>
            <a:r>
              <a:rPr lang="en-IN" dirty="0"/>
              <a:t>	Help text</a:t>
            </a:r>
          </a:p>
          <a:p>
            <a:r>
              <a:rPr lang="en-IN" dirty="0"/>
              <a:t>	The function body</a:t>
            </a:r>
          </a:p>
          <a:p>
            <a:r>
              <a:rPr lang="en-IN" dirty="0"/>
              <a:t>	Comments</a:t>
            </a:r>
          </a:p>
        </p:txBody>
      </p:sp>
    </p:spTree>
    <p:extLst>
      <p:ext uri="{BB962C8B-B14F-4D97-AF65-F5344CB8AC3E}">
        <p14:creationId xmlns:p14="http://schemas.microsoft.com/office/powerpoint/2010/main" val="370983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052CA-78C2-471C-9CA6-F15413DFB549}"/>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M-Files- Function definition line</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68EE60B-B382-4BF4-BA99-81F15780FB71}"/>
              </a:ext>
            </a:extLst>
          </p:cNvPr>
          <p:cNvSpPr>
            <a:spLocks noGrp="1"/>
          </p:cNvSpPr>
          <p:nvPr>
            <p:ph idx="1"/>
          </p:nvPr>
        </p:nvSpPr>
        <p:spPr/>
        <p:txBody>
          <a:bodyPr>
            <a:normAutofit fontScale="77500" lnSpcReduction="20000"/>
          </a:bodyPr>
          <a:lstStyle/>
          <a:p>
            <a:pPr marL="0" indent="0">
              <a:buNone/>
            </a:pPr>
            <a:r>
              <a:rPr lang="en-US" dirty="0"/>
              <a:t>The function definition line has the form</a:t>
            </a:r>
          </a:p>
          <a:p>
            <a:pPr marL="0" indent="0">
              <a:buNone/>
            </a:pPr>
            <a:r>
              <a:rPr lang="en-US" dirty="0"/>
              <a:t>				function  [outputs] = name(inputs)</a:t>
            </a:r>
          </a:p>
          <a:p>
            <a:pPr marL="0" indent="0">
              <a:buNone/>
            </a:pPr>
            <a:r>
              <a:rPr lang="en-US" dirty="0"/>
              <a:t>For example, a function to compute the sum and product (two different outputs) of two images would have the form</a:t>
            </a:r>
          </a:p>
          <a:p>
            <a:pPr marL="0" indent="0">
              <a:buNone/>
            </a:pPr>
            <a:r>
              <a:rPr lang="en-US" dirty="0"/>
              <a:t>				function  [s,  p]  = </a:t>
            </a:r>
            <a:r>
              <a:rPr lang="en-US" dirty="0" err="1"/>
              <a:t>sumprod</a:t>
            </a:r>
            <a:r>
              <a:rPr lang="en-US" dirty="0"/>
              <a:t>(f ,  g)</a:t>
            </a:r>
          </a:p>
          <a:p>
            <a:pPr marL="0" indent="0">
              <a:buNone/>
            </a:pPr>
            <a:r>
              <a:rPr lang="en-US" dirty="0"/>
              <a:t>Where f and g are the input images, s is the sum image, and p is the product image. The name </a:t>
            </a:r>
            <a:r>
              <a:rPr lang="en-US" dirty="0" err="1"/>
              <a:t>sumprod</a:t>
            </a:r>
            <a:r>
              <a:rPr lang="en-US" dirty="0"/>
              <a:t> is arbitrarily defined, but the word function always appears on the left, in the form shown. </a:t>
            </a:r>
          </a:p>
          <a:p>
            <a:pPr marL="0" indent="0">
              <a:buNone/>
            </a:pPr>
            <a:r>
              <a:rPr lang="en-US" dirty="0"/>
              <a:t>Note that the output arguments are enclosed by square brackets and the inputs are enclosed by parentheses. </a:t>
            </a:r>
          </a:p>
          <a:p>
            <a:pPr marL="0" indent="0">
              <a:buNone/>
            </a:pPr>
            <a:r>
              <a:rPr lang="en-US" dirty="0"/>
              <a:t>If the function has a single output argument, it is acceptable to list the argument without brackets. </a:t>
            </a:r>
          </a:p>
          <a:p>
            <a:pPr marL="0" indent="0">
              <a:buNone/>
            </a:pPr>
            <a:r>
              <a:rPr lang="en-US" dirty="0"/>
              <a:t>If the function has no output, only the word function is used, without brackets or equal sign.  </a:t>
            </a:r>
            <a:endParaRPr lang="en-IN" dirty="0"/>
          </a:p>
        </p:txBody>
      </p:sp>
    </p:spTree>
    <p:extLst>
      <p:ext uri="{BB962C8B-B14F-4D97-AF65-F5344CB8AC3E}">
        <p14:creationId xmlns:p14="http://schemas.microsoft.com/office/powerpoint/2010/main" val="3019702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3010D-8B42-4732-810F-DB858C704842}"/>
              </a:ext>
            </a:extLst>
          </p:cNvPr>
          <p:cNvSpPr>
            <a:spLocks noGrp="1"/>
          </p:cNvSpPr>
          <p:nvPr>
            <p:ph type="title"/>
          </p:nvPr>
        </p:nvSpPr>
        <p:spPr/>
        <p:txBody>
          <a:bodyPr/>
          <a:lstStyle/>
          <a:p>
            <a:r>
              <a:rPr lang="en-US" dirty="0"/>
              <a:t>									</a:t>
            </a:r>
            <a:r>
              <a:rPr lang="en-US" b="1" dirty="0"/>
              <a:t>Cont.,</a:t>
            </a:r>
            <a:endParaRPr lang="en-IN" b="1" dirty="0"/>
          </a:p>
        </p:txBody>
      </p:sp>
      <p:sp>
        <p:nvSpPr>
          <p:cNvPr id="3" name="Content Placeholder 2">
            <a:extLst>
              <a:ext uri="{FF2B5EF4-FFF2-40B4-BE49-F238E27FC236}">
                <a16:creationId xmlns:a16="http://schemas.microsoft.com/office/drawing/2014/main" id="{14C17A5C-8A24-4E29-B9A5-8CE6A273C77C}"/>
              </a:ext>
            </a:extLst>
          </p:cNvPr>
          <p:cNvSpPr>
            <a:spLocks noGrp="1"/>
          </p:cNvSpPr>
          <p:nvPr>
            <p:ph idx="1"/>
          </p:nvPr>
        </p:nvSpPr>
        <p:spPr/>
        <p:txBody>
          <a:bodyPr>
            <a:normAutofit fontScale="85000" lnSpcReduction="20000"/>
          </a:bodyPr>
          <a:lstStyle/>
          <a:p>
            <a:pPr marL="0" indent="0">
              <a:buNone/>
            </a:pPr>
            <a:r>
              <a:rPr lang="en-US" dirty="0"/>
              <a:t>Function names must begin with a letter, and the remaining characters can be any combination of letters, numbers, and underscores. </a:t>
            </a:r>
          </a:p>
          <a:p>
            <a:pPr marL="0" indent="0">
              <a:buNone/>
            </a:pPr>
            <a:r>
              <a:rPr lang="en-US" dirty="0"/>
              <a:t>No spaces are allowed. </a:t>
            </a:r>
          </a:p>
          <a:p>
            <a:pPr marL="0" indent="0">
              <a:buNone/>
            </a:pPr>
            <a:r>
              <a:rPr lang="en-US" dirty="0"/>
              <a:t>MATLAB distinguishes function names </a:t>
            </a:r>
            <a:r>
              <a:rPr lang="en-US" dirty="0" err="1"/>
              <a:t>upto</a:t>
            </a:r>
            <a:r>
              <a:rPr lang="en-US" dirty="0"/>
              <a:t> 63 characters long. Additional characters are ignored.</a:t>
            </a:r>
          </a:p>
          <a:p>
            <a:pPr marL="0" indent="0">
              <a:buNone/>
            </a:pPr>
            <a:r>
              <a:rPr lang="en-US" dirty="0"/>
              <a:t>	Functions can be called at the command prompt; for example,</a:t>
            </a:r>
          </a:p>
          <a:p>
            <a:pPr marL="0" indent="0">
              <a:buNone/>
            </a:pPr>
            <a:r>
              <a:rPr lang="en-US" dirty="0"/>
              <a:t>&gt;&gt;  [s,  p]  = </a:t>
            </a:r>
            <a:r>
              <a:rPr lang="en-US" dirty="0" err="1"/>
              <a:t>sumprod</a:t>
            </a:r>
            <a:r>
              <a:rPr lang="en-US" dirty="0"/>
              <a:t>(f ,  g) ;</a:t>
            </a:r>
          </a:p>
          <a:p>
            <a:pPr marL="0" indent="0">
              <a:buNone/>
            </a:pPr>
            <a:r>
              <a:rPr lang="en-US" dirty="0"/>
              <a:t>Or they can be used as elements of other functions, in which case they become subfunctions. </a:t>
            </a:r>
          </a:p>
          <a:p>
            <a:pPr marL="0" indent="0">
              <a:buNone/>
            </a:pPr>
            <a:r>
              <a:rPr lang="en-US" dirty="0"/>
              <a:t>If the output has a single argument, it is acceptable to write it without the brackets, as in</a:t>
            </a:r>
          </a:p>
          <a:p>
            <a:pPr marL="0" indent="0">
              <a:buNone/>
            </a:pPr>
            <a:r>
              <a:rPr lang="en-US" dirty="0"/>
              <a:t>&gt;&gt;  y  =  sum(x) ; </a:t>
            </a:r>
            <a:br>
              <a:rPr lang="en-US" dirty="0"/>
            </a:br>
            <a:endParaRPr lang="en-IN" dirty="0"/>
          </a:p>
        </p:txBody>
      </p:sp>
    </p:spTree>
    <p:extLst>
      <p:ext uri="{BB962C8B-B14F-4D97-AF65-F5344CB8AC3E}">
        <p14:creationId xmlns:p14="http://schemas.microsoft.com/office/powerpoint/2010/main" val="710518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822FB-3EA5-44F6-BF03-76979FC0ED83}"/>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M-Files-H1 line</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A9ABF7A-85A5-4C1C-A0CD-5AC07E0E09C0}"/>
              </a:ext>
            </a:extLst>
          </p:cNvPr>
          <p:cNvSpPr>
            <a:spLocks noGrp="1"/>
          </p:cNvSpPr>
          <p:nvPr>
            <p:ph idx="1"/>
          </p:nvPr>
        </p:nvSpPr>
        <p:spPr/>
        <p:txBody>
          <a:bodyPr>
            <a:normAutofit/>
          </a:bodyPr>
          <a:lstStyle/>
          <a:p>
            <a:pPr marL="0" indent="0">
              <a:buNone/>
            </a:pPr>
            <a:r>
              <a:rPr lang="en-US" dirty="0"/>
              <a:t>	The H1 line is the first text line. It is a single comment line that follows the function definition line. There can be no blank lines or leading spaces between the H1 line and the function definition line. An example of an H1 line is</a:t>
            </a:r>
          </a:p>
          <a:p>
            <a:pPr marL="0" indent="0">
              <a:buNone/>
            </a:pPr>
            <a:endParaRPr lang="en-US" dirty="0"/>
          </a:p>
          <a:p>
            <a:pPr marL="0" indent="0">
              <a:buNone/>
            </a:pPr>
            <a:r>
              <a:rPr lang="en-US" dirty="0"/>
              <a:t>%  SUMPROD - Computes the sum and product of two images.</a:t>
            </a:r>
          </a:p>
          <a:p>
            <a:pPr marL="0" indent="0">
              <a:buNone/>
            </a:pPr>
            <a:endParaRPr lang="en-US" dirty="0"/>
          </a:p>
          <a:p>
            <a:pPr marL="0" indent="0">
              <a:buNone/>
            </a:pPr>
            <a:endParaRPr lang="en-US" dirty="0"/>
          </a:p>
          <a:p>
            <a:pPr marL="0" indent="0">
              <a:buNone/>
            </a:pPr>
            <a:endParaRPr lang="en-IN" dirty="0"/>
          </a:p>
        </p:txBody>
      </p:sp>
    </p:spTree>
    <p:extLst>
      <p:ext uri="{BB962C8B-B14F-4D97-AF65-F5344CB8AC3E}">
        <p14:creationId xmlns:p14="http://schemas.microsoft.com/office/powerpoint/2010/main" val="259758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B0FE2-B5BB-4193-88C0-24B8FA0C8C6B}"/>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M-Files-Help Text</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4F10C66-CCDE-4A26-B3C0-CD58191C4D68}"/>
              </a:ext>
            </a:extLst>
          </p:cNvPr>
          <p:cNvSpPr>
            <a:spLocks noGrp="1"/>
          </p:cNvSpPr>
          <p:nvPr>
            <p:ph idx="1"/>
          </p:nvPr>
        </p:nvSpPr>
        <p:spPr/>
        <p:txBody>
          <a:bodyPr/>
          <a:lstStyle/>
          <a:p>
            <a:pPr marL="0" indent="0">
              <a:buNone/>
            </a:pPr>
            <a:r>
              <a:rPr lang="en-US" dirty="0"/>
              <a:t>HELP TEXT is a text block that follows the H1 line, without any blank lines in between the two.</a:t>
            </a:r>
          </a:p>
          <a:p>
            <a:pPr marL="0" indent="0">
              <a:buNone/>
            </a:pPr>
            <a:r>
              <a:rPr lang="en-US" dirty="0"/>
              <a:t>HELP TEXT is used to provide comments and online help for the function.</a:t>
            </a:r>
          </a:p>
          <a:p>
            <a:pPr marL="0" indent="0">
              <a:buNone/>
            </a:pPr>
            <a:r>
              <a:rPr lang="en-US" dirty="0"/>
              <a:t>When a user types help </a:t>
            </a:r>
            <a:r>
              <a:rPr lang="en-US" dirty="0" err="1"/>
              <a:t>function_name</a:t>
            </a:r>
            <a:r>
              <a:rPr lang="en-US" dirty="0"/>
              <a:t> at the prompt, MATLAB displays all comments lines that appear between the function definition line and the first </a:t>
            </a:r>
            <a:r>
              <a:rPr lang="en-US" dirty="0" err="1"/>
              <a:t>noncomment</a:t>
            </a:r>
            <a:r>
              <a:rPr lang="en-US" dirty="0"/>
              <a:t> line.</a:t>
            </a:r>
            <a:endParaRPr lang="en-IN" dirty="0"/>
          </a:p>
        </p:txBody>
      </p:sp>
    </p:spTree>
    <p:extLst>
      <p:ext uri="{BB962C8B-B14F-4D97-AF65-F5344CB8AC3E}">
        <p14:creationId xmlns:p14="http://schemas.microsoft.com/office/powerpoint/2010/main" val="916493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EF34D-E97E-45F7-A205-1C87965A1DBB}"/>
              </a:ext>
            </a:extLst>
          </p:cNvPr>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M-files – Function body</a:t>
            </a:r>
            <a:endParaRPr lang="en-IN"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B396931-3098-4089-81CB-267CB13946C1}"/>
              </a:ext>
            </a:extLst>
          </p:cNvPr>
          <p:cNvSpPr>
            <a:spLocks noGrp="1"/>
          </p:cNvSpPr>
          <p:nvPr>
            <p:ph idx="1"/>
          </p:nvPr>
        </p:nvSpPr>
        <p:spPr/>
        <p:txBody>
          <a:bodyPr/>
          <a:lstStyle/>
          <a:p>
            <a:pPr marL="0" indent="0">
              <a:buNone/>
            </a:pPr>
            <a:r>
              <a:rPr lang="en-US" dirty="0"/>
              <a:t>The FUNCTION BODY contains all the MATLAB code that performs computations and assigns values to output arguments.</a:t>
            </a:r>
          </a:p>
          <a:p>
            <a:pPr marL="0" indent="0">
              <a:buNone/>
            </a:pPr>
            <a:r>
              <a:rPr lang="en-US" dirty="0"/>
              <a:t>To create or edit an M-file is to use the edit function at the prompt.</a:t>
            </a:r>
          </a:p>
          <a:p>
            <a:pPr marL="0" indent="0">
              <a:buNone/>
            </a:pPr>
            <a:r>
              <a:rPr lang="en-US" dirty="0"/>
              <a:t>For example,</a:t>
            </a:r>
          </a:p>
          <a:p>
            <a:pPr marL="0" indent="0">
              <a:buNone/>
            </a:pPr>
            <a:r>
              <a:rPr lang="en-US" dirty="0"/>
              <a:t>&gt;&gt; edit </a:t>
            </a:r>
            <a:r>
              <a:rPr lang="en-US" dirty="0" err="1"/>
              <a:t>sumprod</a:t>
            </a:r>
            <a:endParaRPr lang="en-IN" dirty="0"/>
          </a:p>
        </p:txBody>
      </p:sp>
    </p:spTree>
    <p:extLst>
      <p:ext uri="{BB962C8B-B14F-4D97-AF65-F5344CB8AC3E}">
        <p14:creationId xmlns:p14="http://schemas.microsoft.com/office/powerpoint/2010/main" val="765041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6E675-DD20-4776-A72F-277D8F2DBF2B}"/>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OPERATORS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7433FBC-9332-48A8-8DA7-874AB9070D7E}"/>
              </a:ext>
            </a:extLst>
          </p:cNvPr>
          <p:cNvSpPr>
            <a:spLocks noGrp="1"/>
          </p:cNvSpPr>
          <p:nvPr>
            <p:ph idx="1"/>
          </p:nvPr>
        </p:nvSpPr>
        <p:spPr/>
        <p:txBody>
          <a:bodyPr/>
          <a:lstStyle/>
          <a:p>
            <a:pPr algn="l"/>
            <a:r>
              <a:rPr lang="en-US" dirty="0"/>
              <a:t>MATLAB operators are grouped into three main categories:</a:t>
            </a:r>
          </a:p>
          <a:p>
            <a:pPr lvl="1"/>
            <a:r>
              <a:rPr lang="en-US" dirty="0"/>
              <a:t>Arithmetic operators – perform numeric computations</a:t>
            </a:r>
          </a:p>
          <a:p>
            <a:pPr lvl="1"/>
            <a:r>
              <a:rPr lang="en-US" dirty="0"/>
              <a:t>Relational operators – compare operands quantitatively</a:t>
            </a:r>
          </a:p>
          <a:p>
            <a:pPr lvl="1"/>
            <a:r>
              <a:rPr lang="en-US" dirty="0"/>
              <a:t>Logical operators – perform the functions AND, OR and NOT</a:t>
            </a:r>
            <a:endParaRPr lang="en-IN" dirty="0"/>
          </a:p>
          <a:p>
            <a:pPr lvl="1"/>
            <a:endParaRPr lang="en-US" dirty="0"/>
          </a:p>
        </p:txBody>
      </p:sp>
    </p:spTree>
    <p:extLst>
      <p:ext uri="{BB962C8B-B14F-4D97-AF65-F5344CB8AC3E}">
        <p14:creationId xmlns:p14="http://schemas.microsoft.com/office/powerpoint/2010/main" val="17571429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TotalTime>
  <Words>490</Words>
  <Application>Microsoft Office PowerPoint</Application>
  <PresentationFormat>Widescreen</PresentationFormat>
  <Paragraphs>94</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Algerian</vt:lpstr>
      <vt:lpstr>Arial</vt:lpstr>
      <vt:lpstr>Calibri</vt:lpstr>
      <vt:lpstr>Calibri Light</vt:lpstr>
      <vt:lpstr>Nunito</vt:lpstr>
      <vt:lpstr>Times New Roman</vt:lpstr>
      <vt:lpstr>var(--bs-font-monospace)</vt:lpstr>
      <vt:lpstr>Office Theme</vt:lpstr>
      <vt:lpstr>     Basics of image processing         </vt:lpstr>
      <vt:lpstr>Introduction to M-Function Programming </vt:lpstr>
      <vt:lpstr>M-Files</vt:lpstr>
      <vt:lpstr>M-Files- Function definition line</vt:lpstr>
      <vt:lpstr>         Cont.,</vt:lpstr>
      <vt:lpstr>M-Files-H1 line</vt:lpstr>
      <vt:lpstr>M-Files-Help Text</vt:lpstr>
      <vt:lpstr>M-files – Function body</vt:lpstr>
      <vt:lpstr>OPERATORS</vt:lpstr>
      <vt:lpstr>Arithmetic operators</vt:lpstr>
      <vt:lpstr>PowerPoint Presentation</vt:lpstr>
      <vt:lpstr>PowerPoint Presentation</vt:lpstr>
      <vt:lpstr>PowerPoint Presentation</vt:lpstr>
      <vt:lpstr>PowerPoint Presentation</vt:lpstr>
      <vt:lpstr>Question: 12</vt:lpstr>
      <vt:lpstr>Arithmetic operations</vt:lpstr>
      <vt:lpstr>PowerPoint Presentation</vt:lpstr>
      <vt:lpstr>Output</vt:lpstr>
      <vt:lpstr>Logical functions</vt:lpstr>
      <vt:lpstr>AND 1 at location where both operands are nonzero and 0 otherwise.   </vt:lpstr>
      <vt:lpstr>PowerPoint Presentation</vt:lpstr>
      <vt:lpstr>PowerPoint Presentation</vt:lpstr>
      <vt:lpstr>PowerPoint Presentation</vt:lpstr>
      <vt:lpstr>Variables and Constants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system ARITHMETIC</dc:title>
  <dc:creator>svaaheedha73@outlook.com</dc:creator>
  <cp:lastModifiedBy>DI George</cp:lastModifiedBy>
  <cp:revision>36</cp:revision>
  <dcterms:created xsi:type="dcterms:W3CDTF">2022-03-05T14:40:00Z</dcterms:created>
  <dcterms:modified xsi:type="dcterms:W3CDTF">2023-04-05T08:40:30Z</dcterms:modified>
</cp:coreProperties>
</file>